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5" r:id="rId1"/>
  </p:sldMasterIdLst>
  <p:sldIdLst>
    <p:sldId id="256" r:id="rId2"/>
    <p:sldId id="257" r:id="rId3"/>
    <p:sldId id="280" r:id="rId4"/>
    <p:sldId id="284" r:id="rId5"/>
    <p:sldId id="266" r:id="rId6"/>
    <p:sldId id="267" r:id="rId7"/>
    <p:sldId id="258" r:id="rId8"/>
    <p:sldId id="259" r:id="rId9"/>
    <p:sldId id="263" r:id="rId10"/>
    <p:sldId id="264" r:id="rId11"/>
    <p:sldId id="265" r:id="rId12"/>
    <p:sldId id="268" r:id="rId13"/>
    <p:sldId id="270" r:id="rId14"/>
    <p:sldId id="276" r:id="rId15"/>
    <p:sldId id="277" r:id="rId16"/>
    <p:sldId id="278" r:id="rId17"/>
    <p:sldId id="279" r:id="rId18"/>
    <p:sldId id="273" r:id="rId19"/>
    <p:sldId id="282" r:id="rId20"/>
    <p:sldId id="281" r:id="rId21"/>
    <p:sldId id="285" r:id="rId22"/>
    <p:sldId id="272" r:id="rId23"/>
    <p:sldId id="286" r:id="rId24"/>
    <p:sldId id="287" r:id="rId25"/>
    <p:sldId id="288" r:id="rId26"/>
  </p:sldIdLst>
  <p:sldSz cx="12192000" cy="6858000"/>
  <p:notesSz cx="6858000" cy="9144000"/>
  <p:embeddedFontLst>
    <p:embeddedFont>
      <p:font typeface="Avenir Next LT Pro" panose="020B0504020202020204" pitchFamily="34" charset="77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Posterama" panose="020B0504020200020000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D2510-FBCC-4548-A6AB-59AC8C1567EE}" v="6941" dt="2022-09-27T00:55:27.308"/>
    <p1510:client id="{FE08AD62-9E82-4441-B8D2-BA77379DEC89}" v="13" vWet="14" dt="2022-09-26T23:51:35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48"/>
  </p:normalViewPr>
  <p:slideViewPr>
    <p:cSldViewPr snapToGrid="0">
      <p:cViewPr varScale="1">
        <p:scale>
          <a:sx n="117" d="100"/>
          <a:sy n="117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F77B78-977D-834E-A7C8-177128FF2C4D}" type="doc">
      <dgm:prSet loTypeId="urn:microsoft.com/office/officeart/2005/8/layout/StepDownProcess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2ED7D364-72B9-9343-A1EC-12CED8CDB433}">
      <dgm:prSet phldrT="[Text]"/>
      <dgm:spPr/>
      <dgm:t>
        <a:bodyPr/>
        <a:lstStyle/>
        <a:p>
          <a:r>
            <a:rPr lang="en-US"/>
            <a:t>Step 1</a:t>
          </a:r>
        </a:p>
      </dgm:t>
    </dgm:pt>
    <dgm:pt modelId="{524F8624-55C5-4A4B-864E-E085D9B5310D}" type="parTrans" cxnId="{F384E0AF-5380-D74B-AEB2-7E50592BB055}">
      <dgm:prSet/>
      <dgm:spPr/>
      <dgm:t>
        <a:bodyPr/>
        <a:lstStyle/>
        <a:p>
          <a:endParaRPr lang="en-US"/>
        </a:p>
      </dgm:t>
    </dgm:pt>
    <dgm:pt modelId="{C50FA93A-1E61-7048-A632-49541AE5F9C2}" type="sibTrans" cxnId="{F384E0AF-5380-D74B-AEB2-7E50592BB055}">
      <dgm:prSet/>
      <dgm:spPr/>
      <dgm:t>
        <a:bodyPr/>
        <a:lstStyle/>
        <a:p>
          <a:endParaRPr lang="en-US"/>
        </a:p>
      </dgm:t>
    </dgm:pt>
    <dgm:pt modelId="{1C0C96B6-9091-4A40-A026-15A860302DC6}">
      <dgm:prSet phldrT="[Text]"/>
      <dgm:spPr/>
      <dgm:t>
        <a:bodyPr/>
        <a:lstStyle/>
        <a:p>
          <a:r>
            <a:rPr lang="en-US"/>
            <a:t>Select statistically significant predictors using quantile regression with L1 regularization, Lasso</a:t>
          </a:r>
        </a:p>
      </dgm:t>
    </dgm:pt>
    <dgm:pt modelId="{3CC313B6-F036-C349-9D10-36A36789D4A9}" type="parTrans" cxnId="{89E1CD78-A184-4248-82B9-B83C7AAAB4A3}">
      <dgm:prSet/>
      <dgm:spPr/>
      <dgm:t>
        <a:bodyPr/>
        <a:lstStyle/>
        <a:p>
          <a:endParaRPr lang="en-US"/>
        </a:p>
      </dgm:t>
    </dgm:pt>
    <dgm:pt modelId="{59CE1F5E-BE59-E348-9A59-2DB75D1F2CAF}" type="sibTrans" cxnId="{89E1CD78-A184-4248-82B9-B83C7AAAB4A3}">
      <dgm:prSet/>
      <dgm:spPr/>
      <dgm:t>
        <a:bodyPr/>
        <a:lstStyle/>
        <a:p>
          <a:endParaRPr lang="en-US"/>
        </a:p>
      </dgm:t>
    </dgm:pt>
    <dgm:pt modelId="{93670A24-AD8B-4248-A82E-4D2B7FEF8A26}">
      <dgm:prSet phldrT="[Text]"/>
      <dgm:spPr/>
      <dgm:t>
        <a:bodyPr/>
        <a:lstStyle/>
        <a:p>
          <a:r>
            <a:rPr lang="en-US"/>
            <a:t>Step 2</a:t>
          </a:r>
        </a:p>
      </dgm:t>
    </dgm:pt>
    <dgm:pt modelId="{AAA10DF6-DEE4-5646-B0C5-FDA2AF0A33C0}" type="parTrans" cxnId="{8D3F7B74-9A88-9D46-9518-BA875B67CBEE}">
      <dgm:prSet/>
      <dgm:spPr/>
      <dgm:t>
        <a:bodyPr/>
        <a:lstStyle/>
        <a:p>
          <a:endParaRPr lang="en-US"/>
        </a:p>
      </dgm:t>
    </dgm:pt>
    <dgm:pt modelId="{2D85CC9A-8189-1949-9689-645A9D7A6694}" type="sibTrans" cxnId="{8D3F7B74-9A88-9D46-9518-BA875B67CB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E39F26E-2101-FC47-AEDD-5301C5A70238}">
          <dgm:prSet phldrT="[Text]"/>
          <dgm:spPr/>
          <dgm:t>
            <a:bodyPr/>
            <a:lstStyle/>
            <a:p>
              <a:r>
                <a:rPr lang="en-US"/>
                <a:t>Rebuild quantile forecasting model with selected predictors to estimate post-penalized regression models at different quantiles,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𝜏</m:t>
                  </m:r>
                </m:oMath>
              </a14:m>
              <a:endParaRPr lang="en-US"/>
            </a:p>
          </dgm:t>
        </dgm:pt>
      </mc:Choice>
      <mc:Fallback xmlns="">
        <dgm:pt modelId="{DE39F26E-2101-FC47-AEDD-5301C5A70238}">
          <dgm:prSet phldrT="[Text]"/>
          <dgm:spPr/>
          <dgm:t>
            <a:bodyPr/>
            <a:lstStyle/>
            <a:p>
              <a:r>
                <a:rPr lang="en-US"/>
                <a:t>Rebuild quantile forecasting model with selected predictors to estimate post-penalized regression models at different quantiles, </a:t>
              </a:r>
              <a:r>
                <a:rPr lang="en-US" b="0" i="0">
                  <a:latin typeface="Cambria Math" panose="02040503050406030204" pitchFamily="18" charset="0"/>
                </a:rPr>
                <a:t>𝜏</a:t>
              </a:r>
              <a:endParaRPr lang="en-US"/>
            </a:p>
          </dgm:t>
        </dgm:pt>
      </mc:Fallback>
    </mc:AlternateContent>
    <dgm:pt modelId="{E9F2044C-8975-BB4B-B097-9A40D2F2E6C1}" type="parTrans" cxnId="{6CD9591D-02C0-C744-ADD8-CC320850DA8A}">
      <dgm:prSet/>
      <dgm:spPr/>
      <dgm:t>
        <a:bodyPr/>
        <a:lstStyle/>
        <a:p>
          <a:endParaRPr lang="en-US"/>
        </a:p>
      </dgm:t>
    </dgm:pt>
    <dgm:pt modelId="{844DEBBB-43D4-494A-91A6-A63794A022F5}" type="sibTrans" cxnId="{6CD9591D-02C0-C744-ADD8-CC320850DA8A}">
      <dgm:prSet/>
      <dgm:spPr/>
      <dgm:t>
        <a:bodyPr/>
        <a:lstStyle/>
        <a:p>
          <a:endParaRPr lang="en-US"/>
        </a:p>
      </dgm:t>
    </dgm:pt>
    <dgm:pt modelId="{06BD8929-4DB4-F84B-B995-E2CB40A6A4C1}">
      <dgm:prSet phldrT="[Text]"/>
      <dgm:spPr/>
      <dgm:t>
        <a:bodyPr/>
        <a:lstStyle/>
        <a:p>
          <a:r>
            <a:rPr lang="en-US"/>
            <a:t>Step 3</a:t>
          </a:r>
        </a:p>
      </dgm:t>
    </dgm:pt>
    <dgm:pt modelId="{28E586D0-407B-1346-80CE-9378DE2E5C3D}" type="parTrans" cxnId="{CC716378-11A7-A14A-9B21-28C58C539D0A}">
      <dgm:prSet/>
      <dgm:spPr/>
      <dgm:t>
        <a:bodyPr/>
        <a:lstStyle/>
        <a:p>
          <a:endParaRPr lang="en-US"/>
        </a:p>
      </dgm:t>
    </dgm:pt>
    <dgm:pt modelId="{9E05A89B-7A95-344F-9A82-D9352A503DC2}" type="sibTrans" cxnId="{CC716378-11A7-A14A-9B21-28C58C539D0A}">
      <dgm:prSet/>
      <dgm:spPr/>
      <dgm:t>
        <a:bodyPr/>
        <a:lstStyle/>
        <a:p>
          <a:endParaRPr lang="en-US"/>
        </a:p>
      </dgm:t>
    </dgm:pt>
    <dgm:pt modelId="{F58E080C-67C4-1540-AED8-0B350FEC2CAB}">
      <dgm:prSet phldrT="[Text]"/>
      <dgm:spPr/>
      <dgm:t>
        <a:bodyPr/>
        <a:lstStyle/>
        <a:p>
          <a:r>
            <a:rPr lang="en-US"/>
            <a:t>Combine quantile regression point forecasts to obtain PLQC point estimate</a:t>
          </a:r>
        </a:p>
      </dgm:t>
    </dgm:pt>
    <dgm:pt modelId="{68F42564-80CD-0142-AA63-6F3DEBE26101}" type="parTrans" cxnId="{5179275D-B029-7147-9BA6-366ABEF68F09}">
      <dgm:prSet/>
      <dgm:spPr/>
      <dgm:t>
        <a:bodyPr/>
        <a:lstStyle/>
        <a:p>
          <a:endParaRPr lang="en-US"/>
        </a:p>
      </dgm:t>
    </dgm:pt>
    <dgm:pt modelId="{625E8F7B-FAF2-6143-8740-DDB040B41F9E}" type="sibTrans" cxnId="{5179275D-B029-7147-9BA6-366ABEF68F09}">
      <dgm:prSet/>
      <dgm:spPr/>
      <dgm:t>
        <a:bodyPr/>
        <a:lstStyle/>
        <a:p>
          <a:endParaRPr lang="en-US"/>
        </a:p>
      </dgm:t>
    </dgm:pt>
    <dgm:pt modelId="{5EF24247-6A2D-B845-84B9-5493199C977F}" type="pres">
      <dgm:prSet presAssocID="{59F77B78-977D-834E-A7C8-177128FF2C4D}" presName="rootnode" presStyleCnt="0">
        <dgm:presLayoutVars>
          <dgm:chMax/>
          <dgm:chPref/>
          <dgm:dir/>
          <dgm:animLvl val="lvl"/>
        </dgm:presLayoutVars>
      </dgm:prSet>
      <dgm:spPr/>
    </dgm:pt>
    <dgm:pt modelId="{B7AC0FCC-CEED-FE46-B8AF-5020DA69F7E8}" type="pres">
      <dgm:prSet presAssocID="{2ED7D364-72B9-9343-A1EC-12CED8CDB433}" presName="composite" presStyleCnt="0"/>
      <dgm:spPr/>
    </dgm:pt>
    <dgm:pt modelId="{81D777C1-C99D-E147-BD81-39666BC146F0}" type="pres">
      <dgm:prSet presAssocID="{2ED7D364-72B9-9343-A1EC-12CED8CDB433}" presName="bentUpArrow1" presStyleLbl="alignImgPlace1" presStyleIdx="0" presStyleCnt="2"/>
      <dgm:spPr/>
    </dgm:pt>
    <dgm:pt modelId="{FDD75EEC-890F-1E4D-8B10-C5A4664FF2F4}" type="pres">
      <dgm:prSet presAssocID="{2ED7D364-72B9-9343-A1EC-12CED8CDB43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80AE7D3-1820-5246-8E0E-C3C6DE62E926}" type="pres">
      <dgm:prSet presAssocID="{2ED7D364-72B9-9343-A1EC-12CED8CDB433}" presName="ChildText" presStyleLbl="revTx" presStyleIdx="0" presStyleCnt="3" custScaleX="413278" custLinFactX="68858" custLinFactNeighborX="100000" custLinFactNeighborY="-2058">
        <dgm:presLayoutVars>
          <dgm:chMax val="0"/>
          <dgm:chPref val="0"/>
          <dgm:bulletEnabled val="1"/>
        </dgm:presLayoutVars>
      </dgm:prSet>
      <dgm:spPr/>
    </dgm:pt>
    <dgm:pt modelId="{6F01DF68-1E1F-6547-A6DC-A26F7B6E8B49}" type="pres">
      <dgm:prSet presAssocID="{C50FA93A-1E61-7048-A632-49541AE5F9C2}" presName="sibTrans" presStyleCnt="0"/>
      <dgm:spPr/>
    </dgm:pt>
    <dgm:pt modelId="{D6FF0396-7A4B-A542-AC54-E3E7AD2B8855}" type="pres">
      <dgm:prSet presAssocID="{93670A24-AD8B-4248-A82E-4D2B7FEF8A26}" presName="composite" presStyleCnt="0"/>
      <dgm:spPr/>
    </dgm:pt>
    <dgm:pt modelId="{ED2F8663-2683-1B4A-B532-CA50C5D40020}" type="pres">
      <dgm:prSet presAssocID="{93670A24-AD8B-4248-A82E-4D2B7FEF8A26}" presName="bentUpArrow1" presStyleLbl="alignImgPlace1" presStyleIdx="1" presStyleCnt="2" custLinFactNeighborX="-78319" custLinFactNeighborY="8018"/>
      <dgm:spPr/>
    </dgm:pt>
    <dgm:pt modelId="{EE74B82F-23F4-6A4E-8187-2291BEB1DFAC}" type="pres">
      <dgm:prSet presAssocID="{93670A24-AD8B-4248-A82E-4D2B7FEF8A26}" presName="ParentText" presStyleLbl="node1" presStyleIdx="1" presStyleCnt="3" custLinFactNeighborX="-52966" custLinFactNeighborY="6805">
        <dgm:presLayoutVars>
          <dgm:chMax val="1"/>
          <dgm:chPref val="1"/>
          <dgm:bulletEnabled val="1"/>
        </dgm:presLayoutVars>
      </dgm:prSet>
      <dgm:spPr/>
    </dgm:pt>
    <dgm:pt modelId="{23808DBC-2A1E-F545-91F9-FF9EEA7B36BE}" type="pres">
      <dgm:prSet presAssocID="{93670A24-AD8B-4248-A82E-4D2B7FEF8A26}" presName="ChildText" presStyleLbl="revTx" presStyleIdx="1" presStyleCnt="3" custScaleX="406159" custLinFactNeighborX="94519" custLinFactNeighborY="8965">
        <dgm:presLayoutVars>
          <dgm:chMax val="0"/>
          <dgm:chPref val="0"/>
          <dgm:bulletEnabled val="1"/>
        </dgm:presLayoutVars>
      </dgm:prSet>
      <dgm:spPr/>
    </dgm:pt>
    <dgm:pt modelId="{CF533E19-4118-5741-B1ED-44A67B96BFFC}" type="pres">
      <dgm:prSet presAssocID="{2D85CC9A-8189-1949-9689-645A9D7A6694}" presName="sibTrans" presStyleCnt="0"/>
      <dgm:spPr/>
    </dgm:pt>
    <dgm:pt modelId="{F3CC9F88-44BA-B24A-83E6-A0BF65DF4B0C}" type="pres">
      <dgm:prSet presAssocID="{06BD8929-4DB4-F84B-B995-E2CB40A6A4C1}" presName="composite" presStyleCnt="0"/>
      <dgm:spPr/>
    </dgm:pt>
    <dgm:pt modelId="{FB513D15-4752-6548-B1B1-56755CA7FBCB}" type="pres">
      <dgm:prSet presAssocID="{06BD8929-4DB4-F84B-B995-E2CB40A6A4C1}" presName="ParentText" presStyleLbl="node1" presStyleIdx="2" presStyleCnt="3" custLinFactNeighborX="-98947" custLinFactNeighborY="4989">
        <dgm:presLayoutVars>
          <dgm:chMax val="1"/>
          <dgm:chPref val="1"/>
          <dgm:bulletEnabled val="1"/>
        </dgm:presLayoutVars>
      </dgm:prSet>
      <dgm:spPr/>
    </dgm:pt>
    <dgm:pt modelId="{7389A77E-F1CC-6F4F-8D0A-7EBA32DFCAF8}" type="pres">
      <dgm:prSet presAssocID="{06BD8929-4DB4-F84B-B995-E2CB40A6A4C1}" presName="FinalChildText" presStyleLbl="revTx" presStyleIdx="2" presStyleCnt="3" custScaleX="333105" custLinFactNeighborX="-9603" custLinFactNeighborY="3086">
        <dgm:presLayoutVars>
          <dgm:chMax val="0"/>
          <dgm:chPref val="0"/>
          <dgm:bulletEnabled val="1"/>
        </dgm:presLayoutVars>
      </dgm:prSet>
      <dgm:spPr/>
    </dgm:pt>
  </dgm:ptLst>
  <dgm:cxnLst>
    <dgm:cxn modelId="{6CD9591D-02C0-C744-ADD8-CC320850DA8A}" srcId="{93670A24-AD8B-4248-A82E-4D2B7FEF8A26}" destId="{DE39F26E-2101-FC47-AEDD-5301C5A70238}" srcOrd="0" destOrd="0" parTransId="{E9F2044C-8975-BB4B-B097-9A40D2F2E6C1}" sibTransId="{844DEBBB-43D4-494A-91A6-A63794A022F5}"/>
    <dgm:cxn modelId="{C8E0BC20-E722-954B-BA1C-53C680A101B0}" type="presOf" srcId="{93670A24-AD8B-4248-A82E-4D2B7FEF8A26}" destId="{EE74B82F-23F4-6A4E-8187-2291BEB1DFAC}" srcOrd="0" destOrd="0" presId="urn:microsoft.com/office/officeart/2005/8/layout/StepDownProcess"/>
    <dgm:cxn modelId="{5179275D-B029-7147-9BA6-366ABEF68F09}" srcId="{06BD8929-4DB4-F84B-B995-E2CB40A6A4C1}" destId="{F58E080C-67C4-1540-AED8-0B350FEC2CAB}" srcOrd="0" destOrd="0" parTransId="{68F42564-80CD-0142-AA63-6F3DEBE26101}" sibTransId="{625E8F7B-FAF2-6143-8740-DDB040B41F9E}"/>
    <dgm:cxn modelId="{8703A360-1C6E-B446-91C5-6FBC4BF28A27}" type="presOf" srcId="{2ED7D364-72B9-9343-A1EC-12CED8CDB433}" destId="{FDD75EEC-890F-1E4D-8B10-C5A4664FF2F4}" srcOrd="0" destOrd="0" presId="urn:microsoft.com/office/officeart/2005/8/layout/StepDownProcess"/>
    <dgm:cxn modelId="{9D0C5D6D-3AD8-FF41-8F40-6BFC7C007757}" type="presOf" srcId="{F58E080C-67C4-1540-AED8-0B350FEC2CAB}" destId="{7389A77E-F1CC-6F4F-8D0A-7EBA32DFCAF8}" srcOrd="0" destOrd="0" presId="urn:microsoft.com/office/officeart/2005/8/layout/StepDownProcess"/>
    <dgm:cxn modelId="{8D3F7B74-9A88-9D46-9518-BA875B67CBEE}" srcId="{59F77B78-977D-834E-A7C8-177128FF2C4D}" destId="{93670A24-AD8B-4248-A82E-4D2B7FEF8A26}" srcOrd="1" destOrd="0" parTransId="{AAA10DF6-DEE4-5646-B0C5-FDA2AF0A33C0}" sibTransId="{2D85CC9A-8189-1949-9689-645A9D7A6694}"/>
    <dgm:cxn modelId="{CC716378-11A7-A14A-9B21-28C58C539D0A}" srcId="{59F77B78-977D-834E-A7C8-177128FF2C4D}" destId="{06BD8929-4DB4-F84B-B995-E2CB40A6A4C1}" srcOrd="2" destOrd="0" parTransId="{28E586D0-407B-1346-80CE-9378DE2E5C3D}" sibTransId="{9E05A89B-7A95-344F-9A82-D9352A503DC2}"/>
    <dgm:cxn modelId="{89E1CD78-A184-4248-82B9-B83C7AAAB4A3}" srcId="{2ED7D364-72B9-9343-A1EC-12CED8CDB433}" destId="{1C0C96B6-9091-4A40-A026-15A860302DC6}" srcOrd="0" destOrd="0" parTransId="{3CC313B6-F036-C349-9D10-36A36789D4A9}" sibTransId="{59CE1F5E-BE59-E348-9A59-2DB75D1F2CAF}"/>
    <dgm:cxn modelId="{1D16448F-D1BB-9C4A-820C-A230A86E1CBD}" type="presOf" srcId="{DE39F26E-2101-FC47-AEDD-5301C5A70238}" destId="{23808DBC-2A1E-F545-91F9-FF9EEA7B36BE}" srcOrd="0" destOrd="0" presId="urn:microsoft.com/office/officeart/2005/8/layout/StepDownProcess"/>
    <dgm:cxn modelId="{FD5F4799-4A04-8F4A-ABC6-0A4ACC8CD0FF}" type="presOf" srcId="{1C0C96B6-9091-4A40-A026-15A860302DC6}" destId="{980AE7D3-1820-5246-8E0E-C3C6DE62E926}" srcOrd="0" destOrd="0" presId="urn:microsoft.com/office/officeart/2005/8/layout/StepDownProcess"/>
    <dgm:cxn modelId="{F384E0AF-5380-D74B-AEB2-7E50592BB055}" srcId="{59F77B78-977D-834E-A7C8-177128FF2C4D}" destId="{2ED7D364-72B9-9343-A1EC-12CED8CDB433}" srcOrd="0" destOrd="0" parTransId="{524F8624-55C5-4A4B-864E-E085D9B5310D}" sibTransId="{C50FA93A-1E61-7048-A632-49541AE5F9C2}"/>
    <dgm:cxn modelId="{8E7295F1-F269-144E-83B3-FCAA987146D9}" type="presOf" srcId="{59F77B78-977D-834E-A7C8-177128FF2C4D}" destId="{5EF24247-6A2D-B845-84B9-5493199C977F}" srcOrd="0" destOrd="0" presId="urn:microsoft.com/office/officeart/2005/8/layout/StepDownProcess"/>
    <dgm:cxn modelId="{1C287CFB-B947-4549-BDD1-0C4823A0698B}" type="presOf" srcId="{06BD8929-4DB4-F84B-B995-E2CB40A6A4C1}" destId="{FB513D15-4752-6548-B1B1-56755CA7FBCB}" srcOrd="0" destOrd="0" presId="urn:microsoft.com/office/officeart/2005/8/layout/StepDownProcess"/>
    <dgm:cxn modelId="{5975D08A-55B5-384A-AB3B-59A55C9FE8BD}" type="presParOf" srcId="{5EF24247-6A2D-B845-84B9-5493199C977F}" destId="{B7AC0FCC-CEED-FE46-B8AF-5020DA69F7E8}" srcOrd="0" destOrd="0" presId="urn:microsoft.com/office/officeart/2005/8/layout/StepDownProcess"/>
    <dgm:cxn modelId="{7948A539-9BC0-234B-9D20-FE035AC90442}" type="presParOf" srcId="{B7AC0FCC-CEED-FE46-B8AF-5020DA69F7E8}" destId="{81D777C1-C99D-E147-BD81-39666BC146F0}" srcOrd="0" destOrd="0" presId="urn:microsoft.com/office/officeart/2005/8/layout/StepDownProcess"/>
    <dgm:cxn modelId="{59FAA75B-3FDD-A34D-8476-A5CACAD06033}" type="presParOf" srcId="{B7AC0FCC-CEED-FE46-B8AF-5020DA69F7E8}" destId="{FDD75EEC-890F-1E4D-8B10-C5A4664FF2F4}" srcOrd="1" destOrd="0" presId="urn:microsoft.com/office/officeart/2005/8/layout/StepDownProcess"/>
    <dgm:cxn modelId="{3AC8D485-7C0F-6340-87FB-16DA043AF5C6}" type="presParOf" srcId="{B7AC0FCC-CEED-FE46-B8AF-5020DA69F7E8}" destId="{980AE7D3-1820-5246-8E0E-C3C6DE62E926}" srcOrd="2" destOrd="0" presId="urn:microsoft.com/office/officeart/2005/8/layout/StepDownProcess"/>
    <dgm:cxn modelId="{6B9F8096-39CB-D84F-A9C3-855C4CC71024}" type="presParOf" srcId="{5EF24247-6A2D-B845-84B9-5493199C977F}" destId="{6F01DF68-1E1F-6547-A6DC-A26F7B6E8B49}" srcOrd="1" destOrd="0" presId="urn:microsoft.com/office/officeart/2005/8/layout/StepDownProcess"/>
    <dgm:cxn modelId="{DC0BB41D-EDFC-904D-B217-3F9EE1E1E155}" type="presParOf" srcId="{5EF24247-6A2D-B845-84B9-5493199C977F}" destId="{D6FF0396-7A4B-A542-AC54-E3E7AD2B8855}" srcOrd="2" destOrd="0" presId="urn:microsoft.com/office/officeart/2005/8/layout/StepDownProcess"/>
    <dgm:cxn modelId="{50B393CD-B836-4443-BEFE-A5636389CA91}" type="presParOf" srcId="{D6FF0396-7A4B-A542-AC54-E3E7AD2B8855}" destId="{ED2F8663-2683-1B4A-B532-CA50C5D40020}" srcOrd="0" destOrd="0" presId="urn:microsoft.com/office/officeart/2005/8/layout/StepDownProcess"/>
    <dgm:cxn modelId="{8D2310DD-BA9E-B145-A953-2828195272E2}" type="presParOf" srcId="{D6FF0396-7A4B-A542-AC54-E3E7AD2B8855}" destId="{EE74B82F-23F4-6A4E-8187-2291BEB1DFAC}" srcOrd="1" destOrd="0" presId="urn:microsoft.com/office/officeart/2005/8/layout/StepDownProcess"/>
    <dgm:cxn modelId="{7071F177-4C51-DC46-ABCA-331A46E474FA}" type="presParOf" srcId="{D6FF0396-7A4B-A542-AC54-E3E7AD2B8855}" destId="{23808DBC-2A1E-F545-91F9-FF9EEA7B36BE}" srcOrd="2" destOrd="0" presId="urn:microsoft.com/office/officeart/2005/8/layout/StepDownProcess"/>
    <dgm:cxn modelId="{AB84B66B-D83C-5B4A-9E3A-06FE7A218029}" type="presParOf" srcId="{5EF24247-6A2D-B845-84B9-5493199C977F}" destId="{CF533E19-4118-5741-B1ED-44A67B96BFFC}" srcOrd="3" destOrd="0" presId="urn:microsoft.com/office/officeart/2005/8/layout/StepDownProcess"/>
    <dgm:cxn modelId="{6F180113-F2F1-5D48-995A-FAD89C38CED6}" type="presParOf" srcId="{5EF24247-6A2D-B845-84B9-5493199C977F}" destId="{F3CC9F88-44BA-B24A-83E6-A0BF65DF4B0C}" srcOrd="4" destOrd="0" presId="urn:microsoft.com/office/officeart/2005/8/layout/StepDownProcess"/>
    <dgm:cxn modelId="{68A567A2-3FAE-4843-8528-830B46C45F08}" type="presParOf" srcId="{F3CC9F88-44BA-B24A-83E6-A0BF65DF4B0C}" destId="{FB513D15-4752-6548-B1B1-56755CA7FBCB}" srcOrd="0" destOrd="0" presId="urn:microsoft.com/office/officeart/2005/8/layout/StepDownProcess"/>
    <dgm:cxn modelId="{FED87B87-C0C1-8C43-8447-6E0CF21CB353}" type="presParOf" srcId="{F3CC9F88-44BA-B24A-83E6-A0BF65DF4B0C}" destId="{7389A77E-F1CC-6F4F-8D0A-7EBA32DFCAF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F77B78-977D-834E-A7C8-177128FF2C4D}" type="doc">
      <dgm:prSet loTypeId="urn:microsoft.com/office/officeart/2005/8/layout/StepDownProcess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2ED7D364-72B9-9343-A1EC-12CED8CDB433}">
      <dgm:prSet phldrT="[Text]"/>
      <dgm:spPr/>
      <dgm:t>
        <a:bodyPr/>
        <a:lstStyle/>
        <a:p>
          <a:r>
            <a:rPr lang="en-US"/>
            <a:t>Step 1</a:t>
          </a:r>
        </a:p>
      </dgm:t>
    </dgm:pt>
    <dgm:pt modelId="{524F8624-55C5-4A4B-864E-E085D9B5310D}" type="parTrans" cxnId="{F384E0AF-5380-D74B-AEB2-7E50592BB055}">
      <dgm:prSet/>
      <dgm:spPr/>
      <dgm:t>
        <a:bodyPr/>
        <a:lstStyle/>
        <a:p>
          <a:endParaRPr lang="en-US"/>
        </a:p>
      </dgm:t>
    </dgm:pt>
    <dgm:pt modelId="{C50FA93A-1E61-7048-A632-49541AE5F9C2}" type="sibTrans" cxnId="{F384E0AF-5380-D74B-AEB2-7E50592BB055}">
      <dgm:prSet/>
      <dgm:spPr/>
      <dgm:t>
        <a:bodyPr/>
        <a:lstStyle/>
        <a:p>
          <a:endParaRPr lang="en-US"/>
        </a:p>
      </dgm:t>
    </dgm:pt>
    <dgm:pt modelId="{1C0C96B6-9091-4A40-A026-15A860302DC6}">
      <dgm:prSet phldrT="[Text]"/>
      <dgm:spPr/>
      <dgm:t>
        <a:bodyPr/>
        <a:lstStyle/>
        <a:p>
          <a:r>
            <a:rPr lang="en-US"/>
            <a:t>Select statistically significant predictors using quantile regression with L1 regularization, Lasso</a:t>
          </a:r>
        </a:p>
      </dgm:t>
    </dgm:pt>
    <dgm:pt modelId="{3CC313B6-F036-C349-9D10-36A36789D4A9}" type="parTrans" cxnId="{89E1CD78-A184-4248-82B9-B83C7AAAB4A3}">
      <dgm:prSet/>
      <dgm:spPr/>
      <dgm:t>
        <a:bodyPr/>
        <a:lstStyle/>
        <a:p>
          <a:endParaRPr lang="en-US"/>
        </a:p>
      </dgm:t>
    </dgm:pt>
    <dgm:pt modelId="{59CE1F5E-BE59-E348-9A59-2DB75D1F2CAF}" type="sibTrans" cxnId="{89E1CD78-A184-4248-82B9-B83C7AAAB4A3}">
      <dgm:prSet/>
      <dgm:spPr/>
      <dgm:t>
        <a:bodyPr/>
        <a:lstStyle/>
        <a:p>
          <a:endParaRPr lang="en-US"/>
        </a:p>
      </dgm:t>
    </dgm:pt>
    <dgm:pt modelId="{93670A24-AD8B-4248-A82E-4D2B7FEF8A26}">
      <dgm:prSet phldrT="[Text]"/>
      <dgm:spPr/>
      <dgm:t>
        <a:bodyPr/>
        <a:lstStyle/>
        <a:p>
          <a:r>
            <a:rPr lang="en-US"/>
            <a:t>Step 2</a:t>
          </a:r>
        </a:p>
      </dgm:t>
    </dgm:pt>
    <dgm:pt modelId="{AAA10DF6-DEE4-5646-B0C5-FDA2AF0A33C0}" type="parTrans" cxnId="{8D3F7B74-9A88-9D46-9518-BA875B67CBEE}">
      <dgm:prSet/>
      <dgm:spPr/>
      <dgm:t>
        <a:bodyPr/>
        <a:lstStyle/>
        <a:p>
          <a:endParaRPr lang="en-US"/>
        </a:p>
      </dgm:t>
    </dgm:pt>
    <dgm:pt modelId="{2D85CC9A-8189-1949-9689-645A9D7A6694}" type="sibTrans" cxnId="{8D3F7B74-9A88-9D46-9518-BA875B67CBEE}">
      <dgm:prSet/>
      <dgm:spPr/>
      <dgm:t>
        <a:bodyPr/>
        <a:lstStyle/>
        <a:p>
          <a:endParaRPr lang="en-US"/>
        </a:p>
      </dgm:t>
    </dgm:pt>
    <dgm:pt modelId="{DE39F26E-2101-FC47-AEDD-5301C5A70238}">
      <dgm:prSet phldrT="[Text]"/>
      <dgm:spPr>
        <a:blipFill>
          <a:blip xmlns:r="http://schemas.openxmlformats.org/officeDocument/2006/relationships" r:embed="rId1"/>
          <a:stretch>
            <a:fillRect l="-1134" b="-117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9F2044C-8975-BB4B-B097-9A40D2F2E6C1}" type="parTrans" cxnId="{6CD9591D-02C0-C744-ADD8-CC320850DA8A}">
      <dgm:prSet/>
      <dgm:spPr/>
      <dgm:t>
        <a:bodyPr/>
        <a:lstStyle/>
        <a:p>
          <a:endParaRPr lang="en-US"/>
        </a:p>
      </dgm:t>
    </dgm:pt>
    <dgm:pt modelId="{844DEBBB-43D4-494A-91A6-A63794A022F5}" type="sibTrans" cxnId="{6CD9591D-02C0-C744-ADD8-CC320850DA8A}">
      <dgm:prSet/>
      <dgm:spPr/>
      <dgm:t>
        <a:bodyPr/>
        <a:lstStyle/>
        <a:p>
          <a:endParaRPr lang="en-US"/>
        </a:p>
      </dgm:t>
    </dgm:pt>
    <dgm:pt modelId="{06BD8929-4DB4-F84B-B995-E2CB40A6A4C1}">
      <dgm:prSet phldrT="[Text]"/>
      <dgm:spPr/>
      <dgm:t>
        <a:bodyPr/>
        <a:lstStyle/>
        <a:p>
          <a:r>
            <a:rPr lang="en-US"/>
            <a:t>Step 3</a:t>
          </a:r>
        </a:p>
      </dgm:t>
    </dgm:pt>
    <dgm:pt modelId="{28E586D0-407B-1346-80CE-9378DE2E5C3D}" type="parTrans" cxnId="{CC716378-11A7-A14A-9B21-28C58C539D0A}">
      <dgm:prSet/>
      <dgm:spPr/>
      <dgm:t>
        <a:bodyPr/>
        <a:lstStyle/>
        <a:p>
          <a:endParaRPr lang="en-US"/>
        </a:p>
      </dgm:t>
    </dgm:pt>
    <dgm:pt modelId="{9E05A89B-7A95-344F-9A82-D9352A503DC2}" type="sibTrans" cxnId="{CC716378-11A7-A14A-9B21-28C58C539D0A}">
      <dgm:prSet/>
      <dgm:spPr/>
      <dgm:t>
        <a:bodyPr/>
        <a:lstStyle/>
        <a:p>
          <a:endParaRPr lang="en-US"/>
        </a:p>
      </dgm:t>
    </dgm:pt>
    <dgm:pt modelId="{F58E080C-67C4-1540-AED8-0B350FEC2CAB}">
      <dgm:prSet phldrT="[Text]"/>
      <dgm:spPr/>
      <dgm:t>
        <a:bodyPr/>
        <a:lstStyle/>
        <a:p>
          <a:r>
            <a:rPr lang="en-US"/>
            <a:t>Combine quantile regression point forecasts to obtain PLQC point estimate</a:t>
          </a:r>
        </a:p>
      </dgm:t>
    </dgm:pt>
    <dgm:pt modelId="{68F42564-80CD-0142-AA63-6F3DEBE26101}" type="parTrans" cxnId="{5179275D-B029-7147-9BA6-366ABEF68F09}">
      <dgm:prSet/>
      <dgm:spPr/>
      <dgm:t>
        <a:bodyPr/>
        <a:lstStyle/>
        <a:p>
          <a:endParaRPr lang="en-US"/>
        </a:p>
      </dgm:t>
    </dgm:pt>
    <dgm:pt modelId="{625E8F7B-FAF2-6143-8740-DDB040B41F9E}" type="sibTrans" cxnId="{5179275D-B029-7147-9BA6-366ABEF68F09}">
      <dgm:prSet/>
      <dgm:spPr/>
      <dgm:t>
        <a:bodyPr/>
        <a:lstStyle/>
        <a:p>
          <a:endParaRPr lang="en-US"/>
        </a:p>
      </dgm:t>
    </dgm:pt>
    <dgm:pt modelId="{5EF24247-6A2D-B845-84B9-5493199C977F}" type="pres">
      <dgm:prSet presAssocID="{59F77B78-977D-834E-A7C8-177128FF2C4D}" presName="rootnode" presStyleCnt="0">
        <dgm:presLayoutVars>
          <dgm:chMax/>
          <dgm:chPref/>
          <dgm:dir/>
          <dgm:animLvl val="lvl"/>
        </dgm:presLayoutVars>
      </dgm:prSet>
      <dgm:spPr/>
    </dgm:pt>
    <dgm:pt modelId="{B7AC0FCC-CEED-FE46-B8AF-5020DA69F7E8}" type="pres">
      <dgm:prSet presAssocID="{2ED7D364-72B9-9343-A1EC-12CED8CDB433}" presName="composite" presStyleCnt="0"/>
      <dgm:spPr/>
    </dgm:pt>
    <dgm:pt modelId="{81D777C1-C99D-E147-BD81-39666BC146F0}" type="pres">
      <dgm:prSet presAssocID="{2ED7D364-72B9-9343-A1EC-12CED8CDB433}" presName="bentUpArrow1" presStyleLbl="alignImgPlace1" presStyleIdx="0" presStyleCnt="2"/>
      <dgm:spPr/>
    </dgm:pt>
    <dgm:pt modelId="{FDD75EEC-890F-1E4D-8B10-C5A4664FF2F4}" type="pres">
      <dgm:prSet presAssocID="{2ED7D364-72B9-9343-A1EC-12CED8CDB43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80AE7D3-1820-5246-8E0E-C3C6DE62E926}" type="pres">
      <dgm:prSet presAssocID="{2ED7D364-72B9-9343-A1EC-12CED8CDB433}" presName="ChildText" presStyleLbl="revTx" presStyleIdx="0" presStyleCnt="3" custScaleX="413278" custLinFactX="68858" custLinFactNeighborX="100000" custLinFactNeighborY="-2058">
        <dgm:presLayoutVars>
          <dgm:chMax val="0"/>
          <dgm:chPref val="0"/>
          <dgm:bulletEnabled val="1"/>
        </dgm:presLayoutVars>
      </dgm:prSet>
      <dgm:spPr/>
    </dgm:pt>
    <dgm:pt modelId="{6F01DF68-1E1F-6547-A6DC-A26F7B6E8B49}" type="pres">
      <dgm:prSet presAssocID="{C50FA93A-1E61-7048-A632-49541AE5F9C2}" presName="sibTrans" presStyleCnt="0"/>
      <dgm:spPr/>
    </dgm:pt>
    <dgm:pt modelId="{D6FF0396-7A4B-A542-AC54-E3E7AD2B8855}" type="pres">
      <dgm:prSet presAssocID="{93670A24-AD8B-4248-A82E-4D2B7FEF8A26}" presName="composite" presStyleCnt="0"/>
      <dgm:spPr/>
    </dgm:pt>
    <dgm:pt modelId="{ED2F8663-2683-1B4A-B532-CA50C5D40020}" type="pres">
      <dgm:prSet presAssocID="{93670A24-AD8B-4248-A82E-4D2B7FEF8A26}" presName="bentUpArrow1" presStyleLbl="alignImgPlace1" presStyleIdx="1" presStyleCnt="2" custLinFactNeighborX="-78319" custLinFactNeighborY="8018"/>
      <dgm:spPr/>
    </dgm:pt>
    <dgm:pt modelId="{EE74B82F-23F4-6A4E-8187-2291BEB1DFAC}" type="pres">
      <dgm:prSet presAssocID="{93670A24-AD8B-4248-A82E-4D2B7FEF8A26}" presName="ParentText" presStyleLbl="node1" presStyleIdx="1" presStyleCnt="3" custLinFactNeighborX="-52966" custLinFactNeighborY="6805">
        <dgm:presLayoutVars>
          <dgm:chMax val="1"/>
          <dgm:chPref val="1"/>
          <dgm:bulletEnabled val="1"/>
        </dgm:presLayoutVars>
      </dgm:prSet>
      <dgm:spPr/>
    </dgm:pt>
    <dgm:pt modelId="{23808DBC-2A1E-F545-91F9-FF9EEA7B36BE}" type="pres">
      <dgm:prSet presAssocID="{93670A24-AD8B-4248-A82E-4D2B7FEF8A26}" presName="ChildText" presStyleLbl="revTx" presStyleIdx="1" presStyleCnt="3" custScaleX="406159" custLinFactNeighborX="94519" custLinFactNeighborY="8965">
        <dgm:presLayoutVars>
          <dgm:chMax val="0"/>
          <dgm:chPref val="0"/>
          <dgm:bulletEnabled val="1"/>
        </dgm:presLayoutVars>
      </dgm:prSet>
      <dgm:spPr/>
    </dgm:pt>
    <dgm:pt modelId="{CF533E19-4118-5741-B1ED-44A67B96BFFC}" type="pres">
      <dgm:prSet presAssocID="{2D85CC9A-8189-1949-9689-645A9D7A6694}" presName="sibTrans" presStyleCnt="0"/>
      <dgm:spPr/>
    </dgm:pt>
    <dgm:pt modelId="{F3CC9F88-44BA-B24A-83E6-A0BF65DF4B0C}" type="pres">
      <dgm:prSet presAssocID="{06BD8929-4DB4-F84B-B995-E2CB40A6A4C1}" presName="composite" presStyleCnt="0"/>
      <dgm:spPr/>
    </dgm:pt>
    <dgm:pt modelId="{FB513D15-4752-6548-B1B1-56755CA7FBCB}" type="pres">
      <dgm:prSet presAssocID="{06BD8929-4DB4-F84B-B995-E2CB40A6A4C1}" presName="ParentText" presStyleLbl="node1" presStyleIdx="2" presStyleCnt="3" custLinFactNeighborX="-98947" custLinFactNeighborY="4989">
        <dgm:presLayoutVars>
          <dgm:chMax val="1"/>
          <dgm:chPref val="1"/>
          <dgm:bulletEnabled val="1"/>
        </dgm:presLayoutVars>
      </dgm:prSet>
      <dgm:spPr/>
    </dgm:pt>
    <dgm:pt modelId="{7389A77E-F1CC-6F4F-8D0A-7EBA32DFCAF8}" type="pres">
      <dgm:prSet presAssocID="{06BD8929-4DB4-F84B-B995-E2CB40A6A4C1}" presName="FinalChildText" presStyleLbl="revTx" presStyleIdx="2" presStyleCnt="3" custScaleX="333105" custLinFactNeighborX="-9603" custLinFactNeighborY="3086">
        <dgm:presLayoutVars>
          <dgm:chMax val="0"/>
          <dgm:chPref val="0"/>
          <dgm:bulletEnabled val="1"/>
        </dgm:presLayoutVars>
      </dgm:prSet>
      <dgm:spPr/>
    </dgm:pt>
  </dgm:ptLst>
  <dgm:cxnLst>
    <dgm:cxn modelId="{6CD9591D-02C0-C744-ADD8-CC320850DA8A}" srcId="{93670A24-AD8B-4248-A82E-4D2B7FEF8A26}" destId="{DE39F26E-2101-FC47-AEDD-5301C5A70238}" srcOrd="0" destOrd="0" parTransId="{E9F2044C-8975-BB4B-B097-9A40D2F2E6C1}" sibTransId="{844DEBBB-43D4-494A-91A6-A63794A022F5}"/>
    <dgm:cxn modelId="{C8E0BC20-E722-954B-BA1C-53C680A101B0}" type="presOf" srcId="{93670A24-AD8B-4248-A82E-4D2B7FEF8A26}" destId="{EE74B82F-23F4-6A4E-8187-2291BEB1DFAC}" srcOrd="0" destOrd="0" presId="urn:microsoft.com/office/officeart/2005/8/layout/StepDownProcess"/>
    <dgm:cxn modelId="{5179275D-B029-7147-9BA6-366ABEF68F09}" srcId="{06BD8929-4DB4-F84B-B995-E2CB40A6A4C1}" destId="{F58E080C-67C4-1540-AED8-0B350FEC2CAB}" srcOrd="0" destOrd="0" parTransId="{68F42564-80CD-0142-AA63-6F3DEBE26101}" sibTransId="{625E8F7B-FAF2-6143-8740-DDB040B41F9E}"/>
    <dgm:cxn modelId="{8703A360-1C6E-B446-91C5-6FBC4BF28A27}" type="presOf" srcId="{2ED7D364-72B9-9343-A1EC-12CED8CDB433}" destId="{FDD75EEC-890F-1E4D-8B10-C5A4664FF2F4}" srcOrd="0" destOrd="0" presId="urn:microsoft.com/office/officeart/2005/8/layout/StepDownProcess"/>
    <dgm:cxn modelId="{9D0C5D6D-3AD8-FF41-8F40-6BFC7C007757}" type="presOf" srcId="{F58E080C-67C4-1540-AED8-0B350FEC2CAB}" destId="{7389A77E-F1CC-6F4F-8D0A-7EBA32DFCAF8}" srcOrd="0" destOrd="0" presId="urn:microsoft.com/office/officeart/2005/8/layout/StepDownProcess"/>
    <dgm:cxn modelId="{8D3F7B74-9A88-9D46-9518-BA875B67CBEE}" srcId="{59F77B78-977D-834E-A7C8-177128FF2C4D}" destId="{93670A24-AD8B-4248-A82E-4D2B7FEF8A26}" srcOrd="1" destOrd="0" parTransId="{AAA10DF6-DEE4-5646-B0C5-FDA2AF0A33C0}" sibTransId="{2D85CC9A-8189-1949-9689-645A9D7A6694}"/>
    <dgm:cxn modelId="{CC716378-11A7-A14A-9B21-28C58C539D0A}" srcId="{59F77B78-977D-834E-A7C8-177128FF2C4D}" destId="{06BD8929-4DB4-F84B-B995-E2CB40A6A4C1}" srcOrd="2" destOrd="0" parTransId="{28E586D0-407B-1346-80CE-9378DE2E5C3D}" sibTransId="{9E05A89B-7A95-344F-9A82-D9352A503DC2}"/>
    <dgm:cxn modelId="{89E1CD78-A184-4248-82B9-B83C7AAAB4A3}" srcId="{2ED7D364-72B9-9343-A1EC-12CED8CDB433}" destId="{1C0C96B6-9091-4A40-A026-15A860302DC6}" srcOrd="0" destOrd="0" parTransId="{3CC313B6-F036-C349-9D10-36A36789D4A9}" sibTransId="{59CE1F5E-BE59-E348-9A59-2DB75D1F2CAF}"/>
    <dgm:cxn modelId="{1D16448F-D1BB-9C4A-820C-A230A86E1CBD}" type="presOf" srcId="{DE39F26E-2101-FC47-AEDD-5301C5A70238}" destId="{23808DBC-2A1E-F545-91F9-FF9EEA7B36BE}" srcOrd="0" destOrd="0" presId="urn:microsoft.com/office/officeart/2005/8/layout/StepDownProcess"/>
    <dgm:cxn modelId="{FD5F4799-4A04-8F4A-ABC6-0A4ACC8CD0FF}" type="presOf" srcId="{1C0C96B6-9091-4A40-A026-15A860302DC6}" destId="{980AE7D3-1820-5246-8E0E-C3C6DE62E926}" srcOrd="0" destOrd="0" presId="urn:microsoft.com/office/officeart/2005/8/layout/StepDownProcess"/>
    <dgm:cxn modelId="{F384E0AF-5380-D74B-AEB2-7E50592BB055}" srcId="{59F77B78-977D-834E-A7C8-177128FF2C4D}" destId="{2ED7D364-72B9-9343-A1EC-12CED8CDB433}" srcOrd="0" destOrd="0" parTransId="{524F8624-55C5-4A4B-864E-E085D9B5310D}" sibTransId="{C50FA93A-1E61-7048-A632-49541AE5F9C2}"/>
    <dgm:cxn modelId="{8E7295F1-F269-144E-83B3-FCAA987146D9}" type="presOf" srcId="{59F77B78-977D-834E-A7C8-177128FF2C4D}" destId="{5EF24247-6A2D-B845-84B9-5493199C977F}" srcOrd="0" destOrd="0" presId="urn:microsoft.com/office/officeart/2005/8/layout/StepDownProcess"/>
    <dgm:cxn modelId="{1C287CFB-B947-4549-BDD1-0C4823A0698B}" type="presOf" srcId="{06BD8929-4DB4-F84B-B995-E2CB40A6A4C1}" destId="{FB513D15-4752-6548-B1B1-56755CA7FBCB}" srcOrd="0" destOrd="0" presId="urn:microsoft.com/office/officeart/2005/8/layout/StepDownProcess"/>
    <dgm:cxn modelId="{5975D08A-55B5-384A-AB3B-59A55C9FE8BD}" type="presParOf" srcId="{5EF24247-6A2D-B845-84B9-5493199C977F}" destId="{B7AC0FCC-CEED-FE46-B8AF-5020DA69F7E8}" srcOrd="0" destOrd="0" presId="urn:microsoft.com/office/officeart/2005/8/layout/StepDownProcess"/>
    <dgm:cxn modelId="{7948A539-9BC0-234B-9D20-FE035AC90442}" type="presParOf" srcId="{B7AC0FCC-CEED-FE46-B8AF-5020DA69F7E8}" destId="{81D777C1-C99D-E147-BD81-39666BC146F0}" srcOrd="0" destOrd="0" presId="urn:microsoft.com/office/officeart/2005/8/layout/StepDownProcess"/>
    <dgm:cxn modelId="{59FAA75B-3FDD-A34D-8476-A5CACAD06033}" type="presParOf" srcId="{B7AC0FCC-CEED-FE46-B8AF-5020DA69F7E8}" destId="{FDD75EEC-890F-1E4D-8B10-C5A4664FF2F4}" srcOrd="1" destOrd="0" presId="urn:microsoft.com/office/officeart/2005/8/layout/StepDownProcess"/>
    <dgm:cxn modelId="{3AC8D485-7C0F-6340-87FB-16DA043AF5C6}" type="presParOf" srcId="{B7AC0FCC-CEED-FE46-B8AF-5020DA69F7E8}" destId="{980AE7D3-1820-5246-8E0E-C3C6DE62E926}" srcOrd="2" destOrd="0" presId="urn:microsoft.com/office/officeart/2005/8/layout/StepDownProcess"/>
    <dgm:cxn modelId="{6B9F8096-39CB-D84F-A9C3-855C4CC71024}" type="presParOf" srcId="{5EF24247-6A2D-B845-84B9-5493199C977F}" destId="{6F01DF68-1E1F-6547-A6DC-A26F7B6E8B49}" srcOrd="1" destOrd="0" presId="urn:microsoft.com/office/officeart/2005/8/layout/StepDownProcess"/>
    <dgm:cxn modelId="{DC0BB41D-EDFC-904D-B217-3F9EE1E1E155}" type="presParOf" srcId="{5EF24247-6A2D-B845-84B9-5493199C977F}" destId="{D6FF0396-7A4B-A542-AC54-E3E7AD2B8855}" srcOrd="2" destOrd="0" presId="urn:microsoft.com/office/officeart/2005/8/layout/StepDownProcess"/>
    <dgm:cxn modelId="{50B393CD-B836-4443-BEFE-A5636389CA91}" type="presParOf" srcId="{D6FF0396-7A4B-A542-AC54-E3E7AD2B8855}" destId="{ED2F8663-2683-1B4A-B532-CA50C5D40020}" srcOrd="0" destOrd="0" presId="urn:microsoft.com/office/officeart/2005/8/layout/StepDownProcess"/>
    <dgm:cxn modelId="{8D2310DD-BA9E-B145-A953-2828195272E2}" type="presParOf" srcId="{D6FF0396-7A4B-A542-AC54-E3E7AD2B8855}" destId="{EE74B82F-23F4-6A4E-8187-2291BEB1DFAC}" srcOrd="1" destOrd="0" presId="urn:microsoft.com/office/officeart/2005/8/layout/StepDownProcess"/>
    <dgm:cxn modelId="{7071F177-4C51-DC46-ABCA-331A46E474FA}" type="presParOf" srcId="{D6FF0396-7A4B-A542-AC54-E3E7AD2B8855}" destId="{23808DBC-2A1E-F545-91F9-FF9EEA7B36BE}" srcOrd="2" destOrd="0" presId="urn:microsoft.com/office/officeart/2005/8/layout/StepDownProcess"/>
    <dgm:cxn modelId="{AB84B66B-D83C-5B4A-9E3A-06FE7A218029}" type="presParOf" srcId="{5EF24247-6A2D-B845-84B9-5493199C977F}" destId="{CF533E19-4118-5741-B1ED-44A67B96BFFC}" srcOrd="3" destOrd="0" presId="urn:microsoft.com/office/officeart/2005/8/layout/StepDownProcess"/>
    <dgm:cxn modelId="{6F180113-F2F1-5D48-995A-FAD89C38CED6}" type="presParOf" srcId="{5EF24247-6A2D-B845-84B9-5493199C977F}" destId="{F3CC9F88-44BA-B24A-83E6-A0BF65DF4B0C}" srcOrd="4" destOrd="0" presId="urn:microsoft.com/office/officeart/2005/8/layout/StepDownProcess"/>
    <dgm:cxn modelId="{68A567A2-3FAE-4843-8528-830B46C45F08}" type="presParOf" srcId="{F3CC9F88-44BA-B24A-83E6-A0BF65DF4B0C}" destId="{FB513D15-4752-6548-B1B1-56755CA7FBCB}" srcOrd="0" destOrd="0" presId="urn:microsoft.com/office/officeart/2005/8/layout/StepDownProcess"/>
    <dgm:cxn modelId="{FED87B87-C0C1-8C43-8447-6E0CF21CB353}" type="presParOf" srcId="{F3CC9F88-44BA-B24A-83E6-A0BF65DF4B0C}" destId="{7389A77E-F1CC-6F4F-8D0A-7EBA32DFCAF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777C1-C99D-E147-BD81-39666BC146F0}">
      <dsp:nvSpPr>
        <dsp:cNvPr id="0" name=""/>
        <dsp:cNvSpPr/>
      </dsp:nvSpPr>
      <dsp:spPr>
        <a:xfrm rot="5400000">
          <a:off x="651401" y="1271326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D75EEC-890F-1E4D-8B10-C5A4664FF2F4}">
      <dsp:nvSpPr>
        <dsp:cNvPr id="0" name=""/>
        <dsp:cNvSpPr/>
      </dsp:nvSpPr>
      <dsp:spPr>
        <a:xfrm>
          <a:off x="353509" y="24930"/>
          <a:ext cx="1892792" cy="1324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Step 1</a:t>
          </a:r>
        </a:p>
      </dsp:txBody>
      <dsp:txXfrm>
        <a:off x="418197" y="89618"/>
        <a:ext cx="1763416" cy="1195517"/>
      </dsp:txXfrm>
    </dsp:sp>
    <dsp:sp modelId="{980AE7D3-1820-5246-8E0E-C3C6DE62E926}">
      <dsp:nvSpPr>
        <dsp:cNvPr id="0" name=""/>
        <dsp:cNvSpPr/>
      </dsp:nvSpPr>
      <dsp:spPr>
        <a:xfrm>
          <a:off x="2414512" y="129251"/>
          <a:ext cx="56893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Select statistically significant predictors using quantile regression with L1 regularization, Lasso</a:t>
          </a:r>
        </a:p>
      </dsp:txBody>
      <dsp:txXfrm>
        <a:off x="2414512" y="129251"/>
        <a:ext cx="5689336" cy="1070837"/>
      </dsp:txXfrm>
    </dsp:sp>
    <dsp:sp modelId="{ED2F8663-2683-1B4A-B532-CA50C5D40020}">
      <dsp:nvSpPr>
        <dsp:cNvPr id="0" name=""/>
        <dsp:cNvSpPr/>
      </dsp:nvSpPr>
      <dsp:spPr>
        <a:xfrm rot="5400000">
          <a:off x="2330747" y="2849771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4B82F-23F4-6A4E-8187-2291BEB1DFAC}">
      <dsp:nvSpPr>
        <dsp:cNvPr id="0" name=""/>
        <dsp:cNvSpPr/>
      </dsp:nvSpPr>
      <dsp:spPr>
        <a:xfrm>
          <a:off x="2032853" y="1603381"/>
          <a:ext cx="1892792" cy="1324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Step 2</a:t>
          </a:r>
        </a:p>
      </dsp:txBody>
      <dsp:txXfrm>
        <a:off x="2097541" y="1668069"/>
        <a:ext cx="1763416" cy="1195517"/>
      </dsp:txXfrm>
    </dsp:sp>
    <dsp:sp modelId="{23808DBC-2A1E-F545-91F9-FF9EEA7B36BE}">
      <dsp:nvSpPr>
        <dsp:cNvPr id="0" name=""/>
        <dsp:cNvSpPr/>
      </dsp:nvSpPr>
      <dsp:spPr>
        <a:xfrm>
          <a:off x="4122016" y="1735581"/>
          <a:ext cx="5591333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Rebuild quantile forecasting model with selected predictors to estimate post-penalized regression models at different quantiles, </a:t>
          </a:r>
          <a14:m xmlns:a14="http://schemas.microsoft.com/office/drawing/2010/main">
            <m:oMath xmlns:m="http://schemas.openxmlformats.org/officeDocument/2006/math">
              <m:r>
                <a:rPr lang="en-US" sz="1900" b="0" i="1" kern="1200" smtClean="0">
                  <a:latin typeface="Cambria Math" panose="02040503050406030204" pitchFamily="18" charset="0"/>
                </a:rPr>
                <m:t>𝜏</m:t>
              </m:r>
            </m:oMath>
          </a14:m>
          <a:endParaRPr lang="en-US" sz="1900" kern="1200"/>
        </a:p>
      </dsp:txBody>
      <dsp:txXfrm>
        <a:off x="4122016" y="1735581"/>
        <a:ext cx="5591333" cy="1070837"/>
      </dsp:txXfrm>
    </dsp:sp>
    <dsp:sp modelId="{FB513D15-4752-6548-B1B1-56755CA7FBCB}">
      <dsp:nvSpPr>
        <dsp:cNvPr id="0" name=""/>
        <dsp:cNvSpPr/>
      </dsp:nvSpPr>
      <dsp:spPr>
        <a:xfrm>
          <a:off x="3678853" y="3026444"/>
          <a:ext cx="1892792" cy="1324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Step 3</a:t>
          </a:r>
        </a:p>
      </dsp:txBody>
      <dsp:txXfrm>
        <a:off x="3743541" y="3091132"/>
        <a:ext cx="1763416" cy="1195517"/>
      </dsp:txXfrm>
    </dsp:sp>
    <dsp:sp modelId="{7389A77E-F1CC-6F4F-8D0A-7EBA32DFCAF8}">
      <dsp:nvSpPr>
        <dsp:cNvPr id="0" name=""/>
        <dsp:cNvSpPr/>
      </dsp:nvSpPr>
      <dsp:spPr>
        <a:xfrm>
          <a:off x="5707804" y="3160919"/>
          <a:ext cx="4585645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Combine quantile regression point forecasts to obtain PLQC point estimate</a:t>
          </a:r>
        </a:p>
      </dsp:txBody>
      <dsp:txXfrm>
        <a:off x="5707804" y="3160919"/>
        <a:ext cx="4585645" cy="1070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08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38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2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84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1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4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5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5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5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2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ED5C5-BEDB-C8EB-4D4A-36C0CB1EF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92" y="3628310"/>
            <a:ext cx="6445019" cy="2226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8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Out-of-Sample Return Predictability: A Quantile Combination Approach</a:t>
            </a:r>
          </a:p>
        </p:txBody>
      </p:sp>
      <p:grpSp>
        <p:nvGrpSpPr>
          <p:cNvPr id="14" name="Bottom Right">
            <a:extLst>
              <a:ext uri="{FF2B5EF4-FFF2-40B4-BE49-F238E27FC236}">
                <a16:creationId xmlns:a16="http://schemas.microsoft.com/office/drawing/2014/main" id="{FD57FA8A-6F6A-4738-A4C4-A1CA44170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722FA65-4717-473D-935C-1E9703E2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6" name="Graphic 157">
              <a:extLst>
                <a:ext uri="{FF2B5EF4-FFF2-40B4-BE49-F238E27FC236}">
                  <a16:creationId xmlns:a16="http://schemas.microsoft.com/office/drawing/2014/main" id="{0481A62F-BE87-4513-97B2-027784C6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00486A8-7935-4814-A88E-8AB91356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D5DFA27-8F9C-4DAD-841C-EC15FDFDF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BD0BA0A-7296-4EF5-8B4C-9644798AB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5F1A67E-7F6A-4D1C-9630-CEA191C72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E1300E6-8909-46D4-80E7-2122D24D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E4C708C-5388-41A0-984B-3698E2B9E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5D7DAE6-94E0-4A1D-92A3-7D751872B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513D8C-ECEE-40F4-99D3-6C744A1E9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E993682-21DD-D2EC-2394-7D6DF4E46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011" y="5640851"/>
            <a:ext cx="5532781" cy="9239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800" i="1" kern="1200">
                <a:solidFill>
                  <a:schemeClr val="tx2"/>
                </a:solidFill>
              </a:rPr>
              <a:t>Luiz Lima and Fanning Meng</a:t>
            </a:r>
          </a:p>
          <a:p>
            <a:pPr algn="l"/>
            <a:r>
              <a:rPr lang="en-US" sz="1800" i="1" kern="1200">
                <a:solidFill>
                  <a:schemeClr val="tx2"/>
                </a:solidFill>
              </a:rPr>
              <a:t>Journal of Applied </a:t>
            </a:r>
            <a:r>
              <a:rPr lang="en-US" sz="1800" i="1"/>
              <a:t>E</a:t>
            </a:r>
            <a:r>
              <a:rPr lang="en-US" sz="1800" i="1" kern="1200">
                <a:solidFill>
                  <a:schemeClr val="tx2"/>
                </a:solidFill>
              </a:rPr>
              <a:t>conometrics</a:t>
            </a:r>
          </a:p>
        </p:txBody>
      </p:sp>
      <p:pic>
        <p:nvPicPr>
          <p:cNvPr id="7" name="Picture 3" descr="Magnifying glass showing decling performance">
            <a:extLst>
              <a:ext uri="{FF2B5EF4-FFF2-40B4-BE49-F238E27FC236}">
                <a16:creationId xmlns:a16="http://schemas.microsoft.com/office/drawing/2014/main" id="{4E9100D8-672C-4D74-1187-2B5BAC5CB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10" r="-2" b="30599"/>
          <a:stretch/>
        </p:blipFill>
        <p:spPr>
          <a:xfrm>
            <a:off x="619841" y="10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</p:pic>
      <p:grpSp>
        <p:nvGrpSpPr>
          <p:cNvPr id="26" name="Top Left">
            <a:extLst>
              <a:ext uri="{FF2B5EF4-FFF2-40B4-BE49-F238E27FC236}">
                <a16:creationId xmlns:a16="http://schemas.microsoft.com/office/drawing/2014/main" id="{FA83938A-824D-4A58-A16F-424E2549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B7029D1-A024-479E-8B61-B6C59454B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D14A3F6-E603-4A77-BE8B-52A8CC11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3BABB92-B7C9-439B-A407-C26CAC92F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3806CE1-04AF-4087-986A-DBEB7450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73482B9-3ACD-4DBF-BF7A-865B7BB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BF72E41-C373-4050-A899-B9FDE5113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521439-93BF-4D49-9EB4-9FA798186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Cross">
            <a:extLst>
              <a:ext uri="{FF2B5EF4-FFF2-40B4-BE49-F238E27FC236}">
                <a16:creationId xmlns:a16="http://schemas.microsoft.com/office/drawing/2014/main" id="{8593C7C3-23A8-4377-B2A6-0AA4120CF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" y="553414"/>
            <a:ext cx="118872" cy="118872"/>
            <a:chOff x="1175347" y="3733800"/>
            <a:chExt cx="118872" cy="118872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DF09466-D21B-48B6-B71E-2E3DC7068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19A168-D974-4872-8F82-BDB7121D1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9" name="Cross">
            <a:extLst>
              <a:ext uri="{FF2B5EF4-FFF2-40B4-BE49-F238E27FC236}">
                <a16:creationId xmlns:a16="http://schemas.microsoft.com/office/drawing/2014/main" id="{B531CCBB-545A-412B-89AF-AEB3068A7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" y="705814"/>
            <a:ext cx="118872" cy="118872"/>
            <a:chOff x="1175347" y="3733800"/>
            <a:chExt cx="118872" cy="11887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48FD4C8-4A36-4CB1-9391-65AA566FF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5FC3684-0929-46EE-A97F-3BEE86C8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311AE8E-DC58-7636-5BA3-03C42F282DD5}"/>
              </a:ext>
            </a:extLst>
          </p:cNvPr>
          <p:cNvSpPr txBox="1"/>
          <p:nvPr/>
        </p:nvSpPr>
        <p:spPr>
          <a:xfrm>
            <a:off x="7763243" y="3947602"/>
            <a:ext cx="4211600" cy="2492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Presented by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Harshvardhan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Yu Jiang</a:t>
            </a:r>
          </a:p>
          <a:p>
            <a:pPr>
              <a:spcAft>
                <a:spcPts val="600"/>
              </a:spcAft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Business Analytics and Statistics,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Haslam College of Business,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University of Tennessee</a:t>
            </a:r>
          </a:p>
        </p:txBody>
      </p:sp>
    </p:spTree>
    <p:extLst>
      <p:ext uri="{BB962C8B-B14F-4D97-AF65-F5344CB8AC3E}">
        <p14:creationId xmlns:p14="http://schemas.microsoft.com/office/powerpoint/2010/main" val="3557725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D7F0-B8A8-9900-1C30-6B17028E8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7838"/>
            <a:ext cx="10515600" cy="1325563"/>
          </a:xfrm>
        </p:spPr>
        <p:txBody>
          <a:bodyPr/>
          <a:lstStyle/>
          <a:p>
            <a:r>
              <a:rPr lang="en-US"/>
              <a:t>Alternative Interpretation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099426C-978B-7A35-746D-4E20A08F3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950" y="1398712"/>
            <a:ext cx="5372100" cy="1701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9BF240-49BC-44AC-2BB8-7AC624B4329B}"/>
                  </a:ext>
                </a:extLst>
              </p:cNvPr>
              <p:cNvSpPr txBox="1"/>
              <p:nvPr/>
            </p:nvSpPr>
            <p:spPr>
              <a:xfrm>
                <a:off x="3228964" y="3429000"/>
                <a:ext cx="5734070" cy="11031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=4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9BF240-49BC-44AC-2BB8-7AC624B43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64" y="3429000"/>
                <a:ext cx="5734070" cy="1103187"/>
              </a:xfrm>
              <a:prstGeom prst="rect">
                <a:avLst/>
              </a:prstGeom>
              <a:blipFill>
                <a:blip r:embed="rId3"/>
                <a:stretch>
                  <a:fillRect l="-1982" t="-77528" b="-92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70E17F-F21B-5BE2-9D11-9EC5F767AAE1}"/>
                  </a:ext>
                </a:extLst>
              </p:cNvPr>
              <p:cNvSpPr txBox="1"/>
              <p:nvPr/>
            </p:nvSpPr>
            <p:spPr>
              <a:xfrm>
                <a:off x="2369659" y="4828063"/>
                <a:ext cx="7452681" cy="150169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/>
                  <a:t>Partial weakness is apparent</a:t>
                </a:r>
              </a:p>
              <a:p>
                <a:r>
                  <a:rPr lang="en-US"/>
                  <a:t>Third predictor is fully ruled out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will produce downwardly biased forecasts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 will produce upwardly biased forecasts</a:t>
                </a:r>
              </a:p>
              <a:p>
                <a:r>
                  <a:rPr lang="en-US"/>
                  <a:t>Problem of aggregation bias is avoided because of selective addition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70E17F-F21B-5BE2-9D11-9EC5F767A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659" y="4828063"/>
                <a:ext cx="7452681" cy="1501693"/>
              </a:xfrm>
              <a:prstGeom prst="rect">
                <a:avLst/>
              </a:prstGeom>
              <a:blipFill>
                <a:blip r:embed="rId4"/>
                <a:stretch>
                  <a:fillRect l="-680" t="-83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762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6" name="Top left">
            <a:extLst>
              <a:ext uri="{FF2B5EF4-FFF2-40B4-BE49-F238E27FC236}">
                <a16:creationId xmlns:a16="http://schemas.microsoft.com/office/drawing/2014/main" id="{459862C0-828C-4688-9C70-32B106308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D913CF1-1352-4A05-9FFE-BAC2B9EF9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94EFAD0-1F3C-4A6A-AA1D-211ED5654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D71D53D-E478-4044-985B-57A5A530E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9D7948-C0E9-43BA-9CB4-975A6D943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E1523D-C3CB-46C6-B1CD-14A95DF0A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C548BC-A312-4789-93A8-CBCFC2FC5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D0292AB-E3CA-4B26-BF97-0065659D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6E2A19-992B-423A-BC43-9132FB364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760C81-BDAF-5145-CA59-7B53253F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en-US"/>
              <a:t>Weights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1053F4E-9FA5-4F7B-9769-047E79535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55656-23B1-178F-3B90-44C7590667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1750" y="2069307"/>
                <a:ext cx="5604997" cy="3728613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/>
                  <a:t>Equal Weights</a:t>
                </a:r>
              </a:p>
              <a:p>
                <a:r>
                  <a:rPr lang="en-US" sz="1800"/>
                  <a:t>Assign equal weights for all quantiles</a:t>
                </a:r>
              </a:p>
              <a:p>
                <a:pPr marL="0" indent="0">
                  <a:buNone/>
                </a:pPr>
                <a:endParaRPr lang="en-US" sz="1800" b="1"/>
              </a:p>
              <a:p>
                <a:pPr marL="0" indent="0">
                  <a:buNone/>
                </a:pPr>
                <a:endParaRPr lang="en-US" sz="1800" b="1"/>
              </a:p>
              <a:p>
                <a:pPr marL="0" indent="0">
                  <a:buNone/>
                </a:pPr>
                <a:r>
                  <a:rPr lang="en-US" sz="1800" b="1"/>
                  <a:t>OLS-estimated Weights</a:t>
                </a:r>
              </a:p>
              <a:p>
                <a:r>
                  <a:rPr lang="en-US" sz="1800"/>
                  <a:t>Found from OLS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/>
                  <a:t>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</m:oMath>
                </a14:m>
                <a:r>
                  <a:rPr lang="en-US" sz="1800"/>
                  <a:t>for different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8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55656-23B1-178F-3B90-44C7590667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750" y="2069307"/>
                <a:ext cx="5604997" cy="3728613"/>
              </a:xfrm>
              <a:blipFill>
                <a:blip r:embed="rId2"/>
                <a:stretch>
                  <a:fillRect l="-676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C65E57E-642B-A01E-CC0E-A25C1432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502" y="3941838"/>
            <a:ext cx="4817466" cy="16379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949CBC2-0911-64B2-8D49-A6A46AD86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385" y="2299352"/>
            <a:ext cx="4817466" cy="10237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AD4BD16E-C737-4940-9554-4F38D19BD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ABCD3874-8B15-426E-9474-9E62D5576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143CC60-7FC7-4C7A-83AE-C0407345CF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A80F6FC-4D96-4FC3-84CF-DCDF434CE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BD39541-DE32-4CD1-8233-10583989C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3223A41-CAE9-48C9-B0F1-4D7336609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16E84E6-CDBF-4571-8BA3-F98186869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1EE14EE-AE62-4058-8E52-70EF8007B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22A00BC-B1AC-4DB5-8CFE-61ABDEB272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692FB9F-D2E4-4C66-BCD8-3EB98044B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1480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FB40-F47E-BA89-6B15-D01E8F47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Empirical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C0317-4A37-6C69-3FA6-D5B750E6E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28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9FE0-5E23-1B27-9AAF-6FACAD8D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Model performance compared with benchmark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8C571-0CF9-D81A-E59D-42977E8E2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1771714"/>
            <a:ext cx="5157787" cy="823912"/>
          </a:xfrm>
        </p:spPr>
        <p:txBody>
          <a:bodyPr>
            <a:normAutofit fontScale="92500"/>
          </a:bodyPr>
          <a:lstStyle/>
          <a:p>
            <a:r>
              <a:rPr lang="en-US" dirty="0"/>
              <a:t>Benchmark models perform better than single-predictor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117C6-392C-FDA9-95B0-846BFAC16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71714"/>
            <a:ext cx="5183188" cy="823912"/>
          </a:xfrm>
        </p:spPr>
        <p:txBody>
          <a:bodyPr>
            <a:normAutofit fontScale="92500"/>
          </a:bodyPr>
          <a:lstStyle/>
          <a:p>
            <a:r>
              <a:rPr lang="en-US" dirty="0"/>
              <a:t>PLQC Model performs great, especially after 1990</a:t>
            </a:r>
          </a:p>
        </p:txBody>
      </p:sp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89801DED-F1E3-5455-C856-3C7B0F401CE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2827079"/>
            <a:ext cx="5157787" cy="24421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8" name="Picture 4" descr="Details are in the caption following the image">
            <a:extLst>
              <a:ext uri="{FF2B5EF4-FFF2-40B4-BE49-F238E27FC236}">
                <a16:creationId xmlns:a16="http://schemas.microsoft.com/office/drawing/2014/main" id="{745E8819-8411-8923-D6C8-68C024EF3C7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27079"/>
            <a:ext cx="5183188" cy="24541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366B80-A666-8E4B-2E40-EE240F403FAA}"/>
              </a:ext>
            </a:extLst>
          </p:cNvPr>
          <p:cNvSpPr txBox="1"/>
          <p:nvPr/>
        </p:nvSpPr>
        <p:spPr>
          <a:xfrm>
            <a:off x="839788" y="5573348"/>
            <a:ext cx="105156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Model performance is judged as cumulative squared prediction error for the benchmark model minus cumulative squared prediction errors. Positive slope indicates that conditional model outperforms the historical average and vice-versa.</a:t>
            </a:r>
          </a:p>
        </p:txBody>
      </p:sp>
    </p:spTree>
    <p:extLst>
      <p:ext uri="{BB962C8B-B14F-4D97-AF65-F5344CB8AC3E}">
        <p14:creationId xmlns:p14="http://schemas.microsoft.com/office/powerpoint/2010/main" val="352465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97C5-A3C9-DD0E-2EB3-3D08407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Quantile forecasting generates robust forecasts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1501C-96F8-5A56-6BC3-0D58414E0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/>
              <a:t>Strong and Weak Predictors</a:t>
            </a:r>
          </a:p>
          <a:p>
            <a:r>
              <a:rPr lang="en-US"/>
              <a:t>Between 1967 and 1990, the single predictor model performs well</a:t>
            </a:r>
          </a:p>
          <a:p>
            <a:r>
              <a:rPr lang="en-US"/>
              <a:t>When predictors are strong, we don’t need models that are robust to (partially) weak predictors, except for the predictive advantage</a:t>
            </a:r>
          </a:p>
          <a:p>
            <a:r>
              <a:rPr lang="en-US"/>
              <a:t>Between 1990 and 2013, there were more weak predictors, and PLQC performs best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57B51-BD77-0215-B3EE-562D453D05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/>
              <a:t>Error Decomposition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r>
              <a:rPr lang="en-US"/>
              <a:t>Quantile regression avoids the effects of </a:t>
            </a:r>
            <a:r>
              <a:rPr lang="en-US" b="1"/>
              <a:t>estimation errors </a:t>
            </a:r>
            <a:r>
              <a:rPr lang="en-US"/>
              <a:t>and </a:t>
            </a:r>
            <a:r>
              <a:rPr lang="en-US" b="1"/>
              <a:t>aggregation bias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3277EE6-1AF5-32E6-932A-C8BAA3BE6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251" y="2323794"/>
            <a:ext cx="5098056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71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4D320-C957-045C-8BB6-15CE721C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Bias-variance Decomposition of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F76EB-2870-E8F3-3C0C-6429BE3335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MSPE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Unconditional Forecast Variance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−(2)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F76EB-2870-E8F3-3C0C-6429BE3335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4" t="-1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9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B369-97E7-EC6D-CB82-72304BF9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Weak predictors showcase benefits of using PLQC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01B3F-B387-7F04-5D54-0F8BE49F2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n-US"/>
              <a:t>1967-90: Single-period forecasts outperform the historical average, where reduction in bias is greater than increase in variance</a:t>
            </a:r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EFFCDAEF-E4DD-58DA-4AC5-47B4908F0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695888"/>
            <a:ext cx="5157787" cy="291918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3AC669-FE17-2EB0-0508-F23E4C6D6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n-US"/>
              <a:t>1991-2013: PLQC and FQR perform equally well until the noted presence of weak predictors</a:t>
            </a:r>
          </a:p>
        </p:txBody>
      </p:sp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7D0A2BA8-4161-0A81-37D9-0CA303C8F2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78159"/>
            <a:ext cx="5183188" cy="2936916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5EEECF-3F27-FEC3-E99C-7E83BBCD6DE3}"/>
              </a:ext>
            </a:extLst>
          </p:cNvPr>
          <p:cNvSpPr txBox="1"/>
          <p:nvPr/>
        </p:nvSpPr>
        <p:spPr>
          <a:xfrm>
            <a:off x="839789" y="5805889"/>
            <a:ext cx="10515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Each point on the dotted line represents a forecast model with the same MSPE as the historical average (HA). Models to the right are outperformed by HA, while models to left outperform HA.</a:t>
            </a:r>
          </a:p>
        </p:txBody>
      </p:sp>
    </p:spTree>
    <p:extLst>
      <p:ext uri="{BB962C8B-B14F-4D97-AF65-F5344CB8AC3E}">
        <p14:creationId xmlns:p14="http://schemas.microsoft.com/office/powerpoint/2010/main" val="2686538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F8071-505F-E213-08E5-889B01644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62" y="429560"/>
            <a:ext cx="10304956" cy="11918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Variables selected by Lasso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16A55165-8AA4-51A5-4332-224F5FFD8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862" y="2704659"/>
            <a:ext cx="4817466" cy="24689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41" name="Top left">
            <a:extLst>
              <a:ext uri="{FF2B5EF4-FFF2-40B4-BE49-F238E27FC236}">
                <a16:creationId xmlns:a16="http://schemas.microsoft.com/office/drawing/2014/main" id="{49EBBDF7-403B-404C-AE65-6529C4797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45E4DDE-DABB-4541-B044-FC38949E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D357AD-5163-45F3-A5C7-FD3351A90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886A53D-82B1-4C65-9DED-59358265B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6200E88-1288-40E7-9A66-D513E6CA5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B4E4D96-95D8-43F4-90B2-25AC6F6A0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951A656-8684-49D3-8C63-5513CD7BF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248A156-06F4-42AE-871D-4535FF09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1FD1AA9-14F8-45A8-88C0-28DC94ED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Bottom Right">
            <a:extLst>
              <a:ext uri="{FF2B5EF4-FFF2-40B4-BE49-F238E27FC236}">
                <a16:creationId xmlns:a16="http://schemas.microsoft.com/office/drawing/2014/main" id="{1C0BEBF8-7FFB-422A-98F0-90FF9E7F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1B94AB3-A0D6-4DB5-9006-C7F2ABD8A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3" name="Graphic 157">
              <a:extLst>
                <a:ext uri="{FF2B5EF4-FFF2-40B4-BE49-F238E27FC236}">
                  <a16:creationId xmlns:a16="http://schemas.microsoft.com/office/drawing/2014/main" id="{C59F5611-23BC-435A-A5C0-D4DD8912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13287DA-BE38-4656-B32C-F10B005F0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BBFD07E-A2BD-4A54-B194-B784DF265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19B4517-9BB8-4C32-B87D-F5E8CD477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BA9DD75-9D79-4D26-8A36-B5D9BBA74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4EFBFDC-6A43-4413-AC75-13861B0D47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236E5D8-45CC-41FA-A68C-608422971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4BED8DA-C8A2-4323-A230-5D354066C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A700AC1-CD4C-4962-B47B-92CDE218A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58A5C-56F1-2911-EEE1-5DDA52E59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5179" y="1995263"/>
            <a:ext cx="5089992" cy="388774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venir Next LT Pro" panose="020B0504020202020204" pitchFamily="34" charset="0"/>
              <a:buChar char="+"/>
            </a:pPr>
            <a:r>
              <a:rPr lang="en-US" sz="1800"/>
              <a:t>There are no strong predictors, though INFL is strongest in the study</a:t>
            </a:r>
          </a:p>
          <a:p>
            <a:pPr marL="285750" indent="-228600">
              <a:buFont typeface="Avenir Next LT Pro" panose="020B0504020202020204" pitchFamily="34" charset="0"/>
              <a:buChar char="+"/>
            </a:pPr>
            <a:r>
              <a:rPr lang="en-US" sz="1800"/>
              <a:t>All predictors are partially weak, with DFY being useful only for predicting 0.3 quantile</a:t>
            </a:r>
          </a:p>
          <a:p>
            <a:pPr marL="285750" indent="-228600">
              <a:buFont typeface="Avenir Next LT Pro" panose="020B0504020202020204" pitchFamily="34" charset="0"/>
              <a:buChar char="+"/>
            </a:pPr>
            <a:r>
              <a:rPr lang="en-US" sz="1800"/>
              <a:t>SVAR is strong only in </a:t>
            </a:r>
          </a:p>
          <a:p>
            <a:pPr marL="285750" indent="-228600">
              <a:buFont typeface="Avenir Next LT Pro" panose="020B0504020202020204" pitchFamily="34" charset="0"/>
              <a:buChar char="+"/>
            </a:pPr>
            <a:r>
              <a:rPr lang="en-US" sz="1800"/>
              <a:t>BM and E10P are only strong in forecasting 0.3, 0.5 and 0.7 quantiles</a:t>
            </a:r>
          </a:p>
        </p:txBody>
      </p:sp>
    </p:spTree>
    <p:extLst>
      <p:ext uri="{BB962C8B-B14F-4D97-AF65-F5344CB8AC3E}">
        <p14:creationId xmlns:p14="http://schemas.microsoft.com/office/powerpoint/2010/main" val="4288436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56D9-64DC-CDA4-0089-07BC9978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967"/>
          </a:xfrm>
        </p:spPr>
        <p:txBody>
          <a:bodyPr/>
          <a:lstStyle/>
          <a:p>
            <a:r>
              <a:rPr lang="en-US">
                <a:cs typeface="Posterama"/>
              </a:rPr>
              <a:t>Robustness Analysis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8A2E39-DC3B-5FD3-D892-8D3415CAA9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81188"/>
                <a:ext cx="10515600" cy="5322574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r>
                  <a:rPr lang="en-US" sz="2400"/>
                  <a:t>Meligkotsidou et al. (2014): the asymmetric-loss LASSO (AL-LASSO) model</a:t>
                </a:r>
              </a:p>
              <a:p>
                <a:endParaRPr lang="en-US" sz="2400"/>
              </a:p>
              <a:p>
                <a:endParaRPr lang="en-US" sz="24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τ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2400" b="0"/>
                  <a:t>: the asymmetric loss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sz="2400" b="0"/>
                  <a:t>: the quantile function obtained from a single-predictor quantile model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b="0"/>
                  <a:t> it controls the level of shrinkage</a:t>
                </a:r>
              </a:p>
              <a:p>
                <a:r>
                  <a:rPr lang="en-US" sz="2400"/>
                  <a:t>A solution to AL-LASSO model is an estimation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b="0"/>
                  <a:t> conditional quantile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b="0"/>
                  <a:t>, which is repeated 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0.3, 0.4, 0.5,0.6,0.7</m:t>
                        </m:r>
                      </m:e>
                    </m:d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8A2E39-DC3B-5FD3-D892-8D3415CA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81188"/>
                <a:ext cx="10515600" cy="5322574"/>
              </a:xfrm>
              <a:blipFill>
                <a:blip r:embed="rId2"/>
                <a:stretch>
                  <a:fillRect l="-843" t="-475" r="-361" b="-8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40C9BFA-0092-E4F8-D61F-92B20BC94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798" y="2482609"/>
            <a:ext cx="9920401" cy="10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80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95BEC-6B30-F738-B2BC-D00A693D66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3971"/>
                <a:ext cx="10515600" cy="5612992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1.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</m:nary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/>
                  <a:t> it represents a local out-of-sample evaluation of the forecasts. The higher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𝑄𝑆</m:t>
                    </m:r>
                  </m:oMath>
                </a14:m>
                <a:r>
                  <a:rPr lang="en-US" b="0"/>
                  <a:t>, the better the model does in forecasting a given quantile.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/>
                  <a:t> the number of out-of</a:t>
                </a:r>
                <a:r>
                  <a:rPr lang="en-US"/>
                  <a:t>-sample forecasts.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/>
                  <a:t> the realized value of equity premium.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/>
                  <a:t> it represents the quantile forecast at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b="0"/>
                  <a:t> of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 (): </m:t>
                    </m:r>
                  </m:oMath>
                </a14:m>
                <a:r>
                  <a:rPr lang="en-US" b="0"/>
                  <a:t>the indicator function, it equals to 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b="0"/>
                  <a:t>; otherwise it equals to 0.</a:t>
                </a:r>
              </a:p>
              <a:p>
                <a:pPr marL="0" indent="0">
                  <a:buNone/>
                </a:pPr>
                <a:endParaRPr lang="en-US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95BEC-6B30-F738-B2BC-D00A693D6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3971"/>
                <a:ext cx="10515600" cy="5612992"/>
              </a:xfrm>
              <a:blipFill>
                <a:blip r:embed="rId2"/>
                <a:stretch>
                  <a:fillRect l="-1084" t="-9029" r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31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BC26-B313-7B71-26BE-5CFFC0D0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E7EB4-8344-4B40-C2E5-527B1A513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r>
              <a:rPr lang="en-US"/>
              <a:t>Introduction</a:t>
            </a:r>
          </a:p>
          <a:p>
            <a:r>
              <a:rPr lang="en-US"/>
              <a:t>Notions and Definitions</a:t>
            </a:r>
          </a:p>
          <a:p>
            <a:r>
              <a:rPr lang="en-US"/>
              <a:t>Methodology</a:t>
            </a:r>
          </a:p>
          <a:p>
            <a:pPr lvl="1"/>
            <a:r>
              <a:rPr lang="en-US"/>
              <a:t>Estimator</a:t>
            </a:r>
          </a:p>
          <a:p>
            <a:pPr lvl="1"/>
            <a:r>
              <a:rPr lang="en-US"/>
              <a:t>L1 penalized quantile regression</a:t>
            </a:r>
          </a:p>
          <a:p>
            <a:pPr lvl="1"/>
            <a:r>
              <a:rPr lang="en-US"/>
              <a:t>Alternative Interpretation</a:t>
            </a:r>
          </a:p>
          <a:p>
            <a:pPr lvl="1"/>
            <a:r>
              <a:rPr lang="en-US"/>
              <a:t>Weight Selection</a:t>
            </a:r>
          </a:p>
          <a:p>
            <a:r>
              <a:rPr lang="en-US"/>
              <a:t>Data and Evaluation</a:t>
            </a:r>
          </a:p>
          <a:p>
            <a:r>
              <a:rPr lang="en-US"/>
              <a:t>Results</a:t>
            </a:r>
          </a:p>
          <a:p>
            <a:pPr lvl="1"/>
            <a:r>
              <a:rPr lang="en-US"/>
              <a:t>Why PLQC Forecast over FQC?</a:t>
            </a:r>
          </a:p>
          <a:p>
            <a:pPr lvl="1"/>
            <a:r>
              <a:rPr lang="en-US"/>
              <a:t>Variables Selected</a:t>
            </a:r>
          </a:p>
          <a:p>
            <a:pPr lvl="1"/>
            <a:r>
              <a:rPr lang="en-US"/>
              <a:t>Robustness Analysis</a:t>
            </a:r>
          </a:p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16316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9D2FFC-541D-5B01-AD8D-262AD203C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911" y="218368"/>
            <a:ext cx="6010177" cy="650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19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6E5723-12CE-CA25-CDFC-C180E943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02" y="1404267"/>
            <a:ext cx="7779396" cy="3680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C6886-5D41-2C86-1FEC-E2974ADAE325}"/>
              </a:ext>
            </a:extLst>
          </p:cNvPr>
          <p:cNvSpPr txBox="1"/>
          <p:nvPr/>
        </p:nvSpPr>
        <p:spPr>
          <a:xfrm>
            <a:off x="730060" y="5354451"/>
            <a:ext cx="1073188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/>
              <a:t>Cumulative squared prediction error for the benchmark model minus the cumulative squared prediction errors for the PLQC 1, AL-LASSO 1, RFC 1 and singe-predictor quantile forecasting models, 1967:1–2013:12. A positively sloped curve in each panel indicates that the conditional model outperforms the HA, while the opposite holds for a downward-sloping curve.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6BF78-7D6E-FDE3-C00B-D8B48C52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22" y="202191"/>
            <a:ext cx="10304956" cy="99019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PLQC </a:t>
            </a:r>
            <a:r>
              <a:rPr lang="en-US" sz="2800"/>
              <a:t>m</a:t>
            </a:r>
            <a:r>
              <a:rPr lang="en-US" sz="2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odels are built to handle partially and fully weak predictors across quantiles and over time</a:t>
            </a:r>
          </a:p>
        </p:txBody>
      </p:sp>
    </p:spTree>
    <p:extLst>
      <p:ext uri="{BB962C8B-B14F-4D97-AF65-F5344CB8AC3E}">
        <p14:creationId xmlns:p14="http://schemas.microsoft.com/office/powerpoint/2010/main" val="409133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C6589-BFD2-B751-DDF9-233926F1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BC216-95DB-F3CD-0D74-589923C7725D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: improve equity premium forecasts.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Method</a:t>
            </a:r>
            <a:r>
              <a:rPr lang="en-US" dirty="0"/>
              <a:t>: propose a new model post-LASSO quantile forecast(PLQF) to produce more accurate forecasts by minimizing the negative effects of weak predictors and estimation errors. 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Result</a:t>
            </a:r>
            <a:r>
              <a:rPr lang="en-US" dirty="0"/>
              <a:t>: PLQF forecast outperforms the historical average(HA) and other methods since it can reduce variance and lower bias by integrating LASSO estimation and quantile combination. </a:t>
            </a:r>
          </a:p>
        </p:txBody>
      </p:sp>
    </p:spTree>
    <p:extLst>
      <p:ext uri="{BB962C8B-B14F-4D97-AF65-F5344CB8AC3E}">
        <p14:creationId xmlns:p14="http://schemas.microsoft.com/office/powerpoint/2010/main" val="3925813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9C1E-994F-C3E9-3EC9-83D66F79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D8C28-E950-C69D-5726-757E9ED14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18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E79A-30F0-1285-9B09-AFA3D5DB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Variables selected for different quantiles over 1963-2013 period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11BE50B-0536-F2CC-55EB-C9D70637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847" y="1796736"/>
            <a:ext cx="8298305" cy="470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67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C7CD-F81B-5A39-737E-D7963454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sample premium forecasting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059210C-6EFA-81D5-AB8E-29250DEE4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429" y="1825625"/>
            <a:ext cx="6841141" cy="4351338"/>
          </a:xfrm>
        </p:spPr>
      </p:pic>
    </p:spTree>
    <p:extLst>
      <p:ext uri="{BB962C8B-B14F-4D97-AF65-F5344CB8AC3E}">
        <p14:creationId xmlns:p14="http://schemas.microsoft.com/office/powerpoint/2010/main" val="359878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16FA-E03E-102A-DAA6-F7CD5A476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46E2E-E7B7-114A-3A59-13CD0326E80E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/>
              <a:t>Forecasting stock returns with macroeconomic predictors and valuation ratios is inaccurate due to presence of weak predictors</a:t>
            </a:r>
          </a:p>
          <a:p>
            <a:r>
              <a:rPr lang="en-US" sz="2000"/>
              <a:t>Conditional mean forecasts use all predictors while quantile forecasts (FQC) use only strong predictors</a:t>
            </a:r>
          </a:p>
          <a:p>
            <a:r>
              <a:rPr lang="en-US" sz="2000"/>
              <a:t>Lima and Meng (2016) propose Lasso based regularization forecasting model for identifying weak and partially weak predictors called PLQC</a:t>
            </a:r>
          </a:p>
          <a:p>
            <a:r>
              <a:rPr lang="en-US" sz="2000"/>
              <a:t>PLQC outperforms most benchmark models over the time period 1967 and 2013 as found in the empirical study</a:t>
            </a:r>
          </a:p>
          <a:p>
            <a:r>
              <a:rPr lang="en-US" sz="2000"/>
              <a:t>Effect is more pronounced in the presence of partially weak predictors which FQC cannot handle</a:t>
            </a:r>
            <a:endParaRPr lang="en-US" sz="2000" b="0"/>
          </a:p>
        </p:txBody>
      </p:sp>
    </p:spTree>
    <p:extLst>
      <p:ext uri="{BB962C8B-B14F-4D97-AF65-F5344CB8AC3E}">
        <p14:creationId xmlns:p14="http://schemas.microsoft.com/office/powerpoint/2010/main" val="952588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6DBF-1AA5-1D69-7905-E29F413E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Three Steps of PLQC 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37DEC8D-0FD7-AD6D-04D5-D9B837B356C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7728387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37DEC8D-0FD7-AD6D-04D5-D9B837B356C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7728387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445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698E-D90F-28FD-B120-1E92DB37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Notions and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709D8-2DD6-1053-5440-C04D2DDF6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328"/>
            <a:ext cx="10515600" cy="465663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1500"/>
          </a:p>
          <a:p>
            <a:r>
              <a:rPr lang="en-US" sz="1500" b="1"/>
              <a:t>HA model</a:t>
            </a:r>
            <a:r>
              <a:rPr lang="en-US" sz="1500"/>
              <a:t>: Historical Average Model</a:t>
            </a:r>
          </a:p>
          <a:p>
            <a:r>
              <a:rPr lang="en-US" sz="1500" b="1"/>
              <a:t>LASSO</a:t>
            </a:r>
            <a:r>
              <a:rPr lang="en-US" sz="1500"/>
              <a:t>: Least Absolute Shrinkage and Selection Operator </a:t>
            </a:r>
          </a:p>
          <a:p>
            <a:r>
              <a:rPr lang="en-US" sz="1500" b="1"/>
              <a:t>PLQC</a:t>
            </a:r>
            <a:r>
              <a:rPr lang="en-US" sz="1500"/>
              <a:t>: Post-LASSO Quantile Combination</a:t>
            </a:r>
          </a:p>
          <a:p>
            <a:r>
              <a:rPr lang="en-US" sz="1500" b="1"/>
              <a:t>MSPE</a:t>
            </a:r>
            <a:r>
              <a:rPr lang="en-US" sz="1500"/>
              <a:t>: Mean Sq</a:t>
            </a:r>
            <a:r>
              <a:rPr lang="en-US" altLang="zh-CN" sz="1500"/>
              <a:t>uare Prediction Error</a:t>
            </a:r>
          </a:p>
          <a:p>
            <a:r>
              <a:rPr lang="en-US" altLang="zh-CN" sz="1500" b="1"/>
              <a:t>DGP</a:t>
            </a:r>
            <a:r>
              <a:rPr lang="en-US" altLang="zh-CN" sz="1500"/>
              <a:t>: Data-generating Process</a:t>
            </a:r>
          </a:p>
          <a:p>
            <a:pPr marL="0" indent="0">
              <a:buNone/>
            </a:pPr>
            <a:endParaRPr lang="en-US" altLang="zh-CN" sz="1500"/>
          </a:p>
          <a:p>
            <a:r>
              <a:rPr lang="en-US" altLang="zh-CN" sz="1500" b="1"/>
              <a:t>Fully weak predictors</a:t>
            </a:r>
            <a:r>
              <a:rPr lang="en-US" altLang="zh-CN" sz="1500"/>
              <a:t>: A given predictor is useful to forecast no quantiles. </a:t>
            </a:r>
          </a:p>
          <a:p>
            <a:r>
              <a:rPr lang="en-US" altLang="zh-CN" sz="1500" b="1"/>
              <a:t>Partially weak predictors</a:t>
            </a:r>
            <a:r>
              <a:rPr lang="en-US" altLang="zh-CN" sz="1500"/>
              <a:t>: A given predictor is useful to forecast some, but not all, quantiles of the equity premium</a:t>
            </a:r>
          </a:p>
          <a:p>
            <a:r>
              <a:rPr lang="en-US" altLang="zh-CN" sz="1500" b="1"/>
              <a:t>Strong predictors</a:t>
            </a:r>
            <a:r>
              <a:rPr lang="en-US" altLang="zh-CN" sz="1500"/>
              <a:t>: A given predictor is useful to forecast all quantiles</a:t>
            </a:r>
          </a:p>
        </p:txBody>
      </p:sp>
    </p:spTree>
    <p:extLst>
      <p:ext uri="{BB962C8B-B14F-4D97-AF65-F5344CB8AC3E}">
        <p14:creationId xmlns:p14="http://schemas.microsoft.com/office/powerpoint/2010/main" val="24643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8361-B6A8-06A3-3AFD-200C7605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Notions and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629293-D12F-AFF6-22FB-0BDF8C91E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4227"/>
                <a:ext cx="10515600" cy="472273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 fontScale="47500" lnSpcReduction="20000"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46B3AB"/>
                  </a:buClr>
                  <a:buSzTx/>
                  <a:buFont typeface="Avenir Next LT Pro" panose="020B0504020202020204" pitchFamily="34" charset="0"/>
                  <a:buChar char="+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0" lang="en-US" altLang="zh-CN" sz="4600" b="0" i="0" u="none" strike="noStrike" kern="1200" cap="none" spc="0" normalizeH="0" baseline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equity premium of the S&amp;P 500 index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46B3AB"/>
                  </a:buClr>
                  <a:buSzTx/>
                  <a:buFont typeface="Avenir Next LT Pro" panose="020B0504020202020204" pitchFamily="34" charset="0"/>
                  <a:buChar char="+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0" lang="en-US" altLang="zh-CN" sz="4600" b="0" i="0" u="none" strike="noStrike" kern="1200" cap="none" spc="0" normalizeH="0" baseline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information available at time </a:t>
                </a:r>
                <a14:m>
                  <m:oMath xmlns:m="http://schemas.openxmlformats.org/officeDocument/2006/math"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kumimoji="0" lang="en-US" altLang="zh-CN" sz="4600" b="0" i="0" u="none" strike="noStrike" kern="1200" cap="none" spc="0" normalizeH="0" baseline="0" noProof="0">
                  <a:ln>
                    <a:noFill/>
                  </a:ln>
                  <a:solidFill>
                    <a:srgbClr val="201B38"/>
                  </a:solidFill>
                  <a:effectLst/>
                  <a:uLnTx/>
                  <a:uFillTx/>
                  <a:latin typeface="Avenir Next LT Pro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46B3AB"/>
                  </a:buClr>
                  <a:buSzTx/>
                  <a:buFont typeface="Avenir Next LT Pro" panose="020B0504020202020204" pitchFamily="34" charset="0"/>
                  <a:buChar char="+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(0,1): </m:t>
                    </m:r>
                  </m:oMath>
                </a14:m>
                <a:r>
                  <a:rPr kumimoji="0" lang="en-US" altLang="zh-CN" sz="4600" b="0" i="0" u="none" strike="noStrike" kern="1200" cap="none" spc="0" normalizeH="0" baseline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some distribution with mean zero and unit variance that does not depend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0" lang="en-US" altLang="zh-CN" sz="4600" b="0" i="0" u="none" strike="noStrike" kern="1200" cap="none" spc="0" normalizeH="0" baseline="0" noProof="0">
                  <a:ln>
                    <a:noFill/>
                  </a:ln>
                  <a:solidFill>
                    <a:srgbClr val="201B38"/>
                  </a:solidFill>
                  <a:effectLst/>
                  <a:uLnTx/>
                  <a:uFillTx/>
                  <a:latin typeface="Avenir Next LT Pro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46B3AB"/>
                  </a:buClr>
                  <a:buSzTx/>
                  <a:buFont typeface="Avenir Next LT Pro" panose="020B0504020202020204" pitchFamily="34" charset="0"/>
                  <a:buChar char="+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+1, </m:t>
                        </m:r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0" lang="en-US" altLang="zh-CN" sz="4600" b="0" i="0" u="none" strike="noStrike" kern="1200" cap="none" spc="0" normalizeH="0" baseline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zh-CN" sz="4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altLang="zh-CN" sz="4600" b="0" i="0" u="none" strike="noStrike" kern="1200" cap="none" spc="0" normalizeH="0" baseline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, a </a:t>
                </a:r>
                <a14:m>
                  <m:oMath xmlns:m="http://schemas.openxmlformats.org/officeDocument/2006/math"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kumimoji="0" lang="en-US" altLang="zh-CN" sz="4600" b="0" i="0" u="none" strike="noStrike" kern="1200" cap="none" spc="0" normalizeH="0" baseline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vector of covariates available</a:t>
                </a:r>
                <a:r>
                  <a:rPr kumimoji="0" lang="en-US" altLang="zh-CN" sz="4600" b="0" i="0" u="none" strike="noStrike" kern="1200" cap="none" spc="0" normalizeH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at time </a:t>
                </a:r>
                <a14:m>
                  <m:oMath xmlns:m="http://schemas.openxmlformats.org/officeDocument/2006/math">
                    <m:r>
                      <a:rPr kumimoji="0" lang="en-US" altLang="zh-CN" sz="4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kumimoji="0" lang="en-US" altLang="zh-CN" sz="4600" b="0" i="0" u="none" strike="noStrike" kern="1200" cap="none" spc="0" normalizeH="0" baseline="0" noProof="0">
                  <a:ln>
                    <a:noFill/>
                  </a:ln>
                  <a:solidFill>
                    <a:srgbClr val="201B38"/>
                  </a:solidFill>
                  <a:effectLst/>
                  <a:uLnTx/>
                  <a:uFillTx/>
                  <a:latin typeface="Avenir Next LT Pro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46B3AB"/>
                  </a:buClr>
                  <a:buSzTx/>
                  <a:buFont typeface="Avenir Next LT Pro" panose="020B0504020202020204" pitchFamily="34" charset="0"/>
                  <a:buChar char="+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α</m:t>
                    </m:r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0" lang="en-US" altLang="zh-CN" sz="4600" b="0" i="0" u="none" strike="noStrike" kern="1200" cap="none" spc="0" normalizeH="0" baseline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4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4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CN" sz="4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CN" sz="4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4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CN" sz="4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kumimoji="0" lang="en-US" altLang="zh-CN" sz="4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4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CN" sz="4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0" lang="en-US" altLang="zh-CN" sz="4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0" lang="en-US" altLang="zh-CN" sz="4600" b="0" i="0" u="none" strike="noStrike" kern="1200" cap="none" spc="0" normalizeH="0" baseline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is </a:t>
                </a:r>
                <a14:m>
                  <m:oMath xmlns:m="http://schemas.openxmlformats.org/officeDocument/2006/math"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kumimoji="0" lang="en-US" altLang="zh-CN" sz="4600" b="0" i="0" u="none" strike="noStrike" kern="1200" cap="none" spc="0" normalizeH="0" baseline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vectors of parameters,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4600" b="0" i="0" u="none" strike="noStrike" kern="1200" cap="none" spc="0" normalizeH="0" baseline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is the intercept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46B3AB"/>
                  </a:buClr>
                  <a:buSzTx/>
                  <a:buFont typeface="Avenir Next LT Pro" panose="020B0504020202020204" pitchFamily="34" charset="0"/>
                  <a:buChar char="+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0" lang="en-US" altLang="zh-CN" sz="4600" b="0" i="0" u="none" strike="noStrike" kern="1200" cap="none" spc="0" normalizeH="0" baseline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4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0" lang="en-US" altLang="zh-CN" sz="4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0" lang="en-US" altLang="zh-CN" sz="4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zh-CN" sz="4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sz="4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0" lang="en-US" altLang="zh-CN" sz="4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kumimoji="0" lang="en-US" altLang="zh-CN" sz="4600" b="0" i="0" u="none" strike="noStrike" kern="1200" cap="none" spc="0" normalizeH="0" baseline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is </a:t>
                </a:r>
                <a14:m>
                  <m:oMath xmlns:m="http://schemas.openxmlformats.org/officeDocument/2006/math"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0" lang="en-US" altLang="zh-CN" sz="4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kumimoji="0" lang="en-US" altLang="zh-CN" sz="4600" b="0" i="0" u="none" strike="noStrike" kern="1200" cap="none" spc="0" normalizeH="0" baseline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vectors of parameters,</a:t>
                </a:r>
                <a:r>
                  <a:rPr kumimoji="0" lang="en-US" altLang="zh-CN" sz="4600" b="0" i="0" u="none" strike="noStrike" kern="1200" cap="none" spc="0" normalizeH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4600" b="0" i="0" u="none" strike="noStrike" kern="1200" cap="none" spc="0" normalizeH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is the intercept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46B3AB"/>
                  </a:buClr>
                  <a:buSzTx/>
                  <a:buFont typeface="Avenir Next LT Pro" panose="020B0504020202020204" pitchFamily="34" charset="0"/>
                  <a:buChar char="+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zh-CN" sz="4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0" lang="en-US" altLang="zh-CN" sz="4600" b="0" i="0" u="none" strike="noStrike" kern="1200" cap="none" spc="0" normalizeH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zh-CN" sz="4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0" lang="en-US" altLang="zh-CN" sz="4600" b="0" i="0" u="none" strike="noStrike" kern="1200" cap="none" spc="0" normalizeH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, a vector of predictors observable at time </a:t>
                </a:r>
                <a14:m>
                  <m:oMath xmlns:m="http://schemas.openxmlformats.org/officeDocument/2006/math">
                    <m:r>
                      <a:rPr kumimoji="0" lang="en-US" altLang="zh-CN" sz="4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kumimoji="0" lang="en-US" altLang="zh-CN" sz="4600" b="0" i="0" u="none" strike="noStrike" kern="1200" cap="none" spc="0" normalizeH="0" noProof="0">
                  <a:ln>
                    <a:noFill/>
                  </a:ln>
                  <a:solidFill>
                    <a:srgbClr val="201B38"/>
                  </a:solidFill>
                  <a:effectLst/>
                  <a:uLnTx/>
                  <a:uFillTx/>
                  <a:latin typeface="Avenir Next LT Pro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46B3AB"/>
                  </a:buClr>
                  <a:buSzTx/>
                  <a:buFont typeface="Avenir Next LT Pro" panose="020B0504020202020204" pitchFamily="34" charset="0"/>
                  <a:buChar char="+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τ</m:t>
                        </m:r>
                      </m:sub>
                    </m:sSub>
                    <m:d>
                      <m:dPr>
                        <m:ctrlP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46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46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46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0" lang="en-US" altLang="zh-CN" sz="46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0" lang="en-US" altLang="zh-CN" sz="46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46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altLang="zh-CN" sz="46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201B38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0" lang="en-US" altLang="zh-CN" sz="4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0" lang="en-US" altLang="zh-CN" sz="4600" b="0" i="0" u="none" strike="noStrike" kern="1200" cap="none" spc="0" normalizeH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the conditional quantile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US" altLang="zh-CN" sz="4600" b="0" i="0" u="none" strike="noStrike" kern="1200" cap="none" spc="0" normalizeH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at level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4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τ</m:t>
                    </m:r>
                    <m:r>
                      <a:rPr kumimoji="0" lang="en-US" altLang="zh-CN" sz="4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kumimoji="0" lang="en-US" altLang="zh-CN" sz="4600" b="0" i="0" u="none" strike="noStrike" kern="1200" cap="none" spc="0" normalizeH="0" noProof="0">
                  <a:ln>
                    <a:noFill/>
                  </a:ln>
                  <a:solidFill>
                    <a:srgbClr val="201B38"/>
                  </a:solidFill>
                  <a:effectLst/>
                  <a:uLnTx/>
                  <a:uFillTx/>
                  <a:latin typeface="Avenir Next LT Pro"/>
                </a:endParaRPr>
              </a:p>
              <a:p>
                <a:pPr lvl="0">
                  <a:buClr>
                    <a:srgbClr val="46B3AB"/>
                  </a:buClr>
                  <a:defRPr/>
                </a:pPr>
                <a14:m>
                  <m:oMath xmlns:m="http://schemas.openxmlformats.org/officeDocument/2006/math">
                    <m:r>
                      <a:rPr kumimoji="0" lang="en-US" altLang="zh-CN" sz="4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𝛽</m:t>
                    </m:r>
                    <m:r>
                      <a:rPr kumimoji="0" lang="en-US" altLang="zh-CN" sz="4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zh-CN" sz="4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τ</m:t>
                    </m:r>
                    <m:r>
                      <a:rPr kumimoji="0" lang="en-US" altLang="zh-CN" sz="4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kumimoji="0" lang="en-US" altLang="zh-CN" sz="4600" b="0" i="0" u="none" strike="noStrike" kern="1200" cap="none" spc="0" normalizeH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4600" b="0" i="1" u="none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kumimoji="0" lang="en-US" altLang="zh-CN" sz="4600" b="0" i="1" u="none" strike="noStrike" kern="1200" cap="none" spc="0" normalizeH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4800" i="1">
                            <a:solidFill>
                              <a:srgbClr val="201B38"/>
                            </a:solidFill>
                            <a:latin typeface="Cambria Math" panose="02040503050406030204" pitchFamily="18" charset="0"/>
                          </a:rPr>
                          <m:t>τ</m:t>
                        </m:r>
                      </m:e>
                    </m:d>
                    <m:r>
                      <a:rPr kumimoji="0" lang="en-US" altLang="zh-CN" sz="4600" b="0" i="1" u="none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sz="4600" b="0" i="1" u="none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0" lang="en-US" altLang="zh-CN" sz="4600" b="0" i="1" u="none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0" lang="en-US" altLang="zh-CN" sz="4600" b="0" i="1" u="none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201B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γ</m:t>
                    </m:r>
                    <m:sSubSup>
                      <m:sSubSupPr>
                        <m:ctrlPr>
                          <a:rPr kumimoji="0" lang="en-US" altLang="zh-CN" sz="4600" b="0" i="1" u="none" strike="noStrike" kern="1200" cap="none" spc="0" normalizeH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4600" b="0" i="1" u="none" strike="noStrike" kern="1200" cap="none" spc="0" normalizeH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zh-CN" sz="4600" b="0" i="1" u="none" strike="noStrike" kern="1200" cap="none" spc="0" normalizeH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η</m:t>
                        </m:r>
                      </m:sub>
                      <m:sup>
                        <m:r>
                          <a:rPr kumimoji="0" lang="en-US" altLang="zh-CN" sz="4600" b="0" i="1" u="none" strike="noStrike" kern="1200" cap="none" spc="0" normalizeH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kumimoji="0" lang="en-US" altLang="zh-CN" sz="4600" b="0" i="1" u="none" strike="noStrike" kern="1200" cap="none" spc="0" normalizeH="0" noProof="0" dirty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4800" i="1">
                            <a:solidFill>
                              <a:srgbClr val="201B38"/>
                            </a:solidFill>
                            <a:latin typeface="Cambria Math" panose="02040503050406030204" pitchFamily="18" charset="0"/>
                          </a:rPr>
                          <m:t>τ</m:t>
                        </m:r>
                      </m:e>
                    </m:d>
                  </m:oMath>
                </a14:m>
                <a:r>
                  <a:rPr kumimoji="0" lang="en-US" altLang="zh-CN" sz="4600" b="0" i="0" u="none" strike="noStrike" kern="1200" cap="none" spc="0" normalizeH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4600" i="1" dirty="0">
                            <a:solidFill>
                              <a:srgbClr val="201B3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4600" i="1" dirty="0">
                            <a:solidFill>
                              <a:srgbClr val="201B3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600" i="1" dirty="0">
                            <a:solidFill>
                              <a:srgbClr val="201B38"/>
                            </a:solidFill>
                            <a:latin typeface="Cambria Math" panose="02040503050406030204" pitchFamily="18" charset="0"/>
                          </a:rPr>
                          <m:t>η</m:t>
                        </m:r>
                      </m:sub>
                      <m:sup>
                        <m:r>
                          <a:rPr lang="en-US" altLang="zh-CN" sz="4600" i="1" dirty="0">
                            <a:solidFill>
                              <a:srgbClr val="201B3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altLang="zh-CN" sz="4600" i="1" dirty="0">
                            <a:solidFill>
                              <a:srgbClr val="201B3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4800" i="1">
                            <a:solidFill>
                              <a:srgbClr val="201B38"/>
                            </a:solidFill>
                            <a:latin typeface="Cambria Math" panose="02040503050406030204" pitchFamily="18" charset="0"/>
                          </a:rPr>
                          <m:t>τ</m:t>
                        </m:r>
                      </m:e>
                    </m:d>
                  </m:oMath>
                </a14:m>
                <a:r>
                  <a:rPr kumimoji="0" lang="en-US" altLang="zh-CN" sz="4600" b="0" i="0" u="none" strike="noStrike" kern="1200" cap="none" spc="0" normalizeH="0" noProof="0">
                    <a:ln>
                      <a:noFill/>
                    </a:ln>
                    <a:solidFill>
                      <a:srgbClr val="201B38"/>
                    </a:solidFill>
                    <a:effectLst/>
                    <a:uLnTx/>
                    <a:uFillTx/>
                    <a:latin typeface="Avenir Next LT Pro"/>
                  </a:rPr>
                  <a:t> is the unconditional quantile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zh-CN" sz="4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201B3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kumimoji="0" lang="en-US" altLang="zh-CN" sz="4600" b="0" i="0" u="none" strike="noStrike" kern="1200" cap="none" spc="0" normalizeH="0" noProof="0">
                  <a:ln>
                    <a:noFill/>
                  </a:ln>
                  <a:solidFill>
                    <a:srgbClr val="201B38"/>
                  </a:solidFill>
                  <a:effectLst/>
                  <a:uLnTx/>
                  <a:uFillTx/>
                  <a:latin typeface="Avenir Next LT Pro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629293-D12F-AFF6-22FB-0BDF8C91E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4227"/>
                <a:ext cx="10515600" cy="4722736"/>
              </a:xfrm>
              <a:blipFill>
                <a:blip r:embed="rId2"/>
                <a:stretch>
                  <a:fillRect l="-723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843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AC9E-627E-C052-71F2-A99CE89F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7EB7F-213B-0519-E6A5-3383668FB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7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7B1C5-1D60-8B42-00BA-EE86228E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99AD93-0A1B-21DD-05D0-B81D0CA004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1345"/>
                <a:ext cx="10515600" cy="4645618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b="1"/>
                  <a:t>Data Generating Process</a:t>
                </a:r>
                <a:endParaRPr lang="en-US" b="1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 b="1"/>
                  <a:t>Conditional Quantile and Optimal Forecas</a:t>
                </a:r>
                <a:r>
                  <a:rPr lang="en-US"/>
                  <a:t>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 b="1"/>
                  <a:t>Combination of Forecasts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99AD93-0A1B-21DD-05D0-B81D0CA00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1345"/>
                <a:ext cx="10515600" cy="4645618"/>
              </a:xfrm>
              <a:blipFill>
                <a:blip r:embed="rId2"/>
                <a:stretch>
                  <a:fillRect l="-602" t="-1635" b="-27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88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426D-8E4A-DEFA-8944-91C19E92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L1 Penalized Quantile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D17849-3802-43E0-8946-0B1616ACBE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8294"/>
                <a:ext cx="10515600" cy="4678669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000" b="0"/>
              </a:p>
              <a:p>
                <a:pPr marL="457200" lvl="1" indent="0">
                  <a:buNone/>
                </a:pPr>
                <a:r>
                  <a:rPr lang="en-US" sz="1800"/>
                  <a:t>w</a:t>
                </a:r>
                <a:r>
                  <a:rPr lang="en-US" sz="1800" b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US" sz="1800"/>
              </a:p>
              <a:p>
                <a:pPr marL="0" indent="0">
                  <a:buNone/>
                </a:pPr>
                <a:endParaRPr lang="en-US" sz="2000" b="1"/>
              </a:p>
              <a:p>
                <a:pPr marL="0" indent="0">
                  <a:buNone/>
                </a:pPr>
                <a:r>
                  <a:rPr lang="en-US" sz="2000" b="1"/>
                  <a:t>Lasso Quantile Regression Estimator (</a:t>
                </a:r>
                <a:r>
                  <a:rPr lang="en-US" sz="2000" b="1" err="1"/>
                  <a:t>Belloni</a:t>
                </a:r>
                <a:r>
                  <a:rPr lang="en-US" sz="2000" b="1"/>
                  <a:t> and </a:t>
                </a:r>
                <a:r>
                  <a:rPr lang="en-US" sz="2000" b="1" err="1"/>
                  <a:t>Chernozhukov</a:t>
                </a:r>
                <a:r>
                  <a:rPr lang="en-US" sz="2000" b="1"/>
                  <a:t>, 2011)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000"/>
              </a:p>
              <a:p>
                <a:pPr marL="0" indent="0">
                  <a:buNone/>
                </a:pPr>
                <a:r>
                  <a:rPr lang="en-US" sz="200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sz="2000"/>
                  <a:t> denotes a “check” function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/>
                  <a:t>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||.|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/>
                  <a:t>is L1 norm.</a:t>
                </a:r>
              </a:p>
              <a:p>
                <a:pPr marL="0" indent="0">
                  <a:buNone/>
                </a:pPr>
                <a:r>
                  <a:rPr lang="en-US" sz="2000" b="1"/>
                  <a:t>Forecasts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2000" b="0"/>
              </a:p>
              <a:p>
                <a:pPr marL="0" indent="0">
                  <a:buNone/>
                </a:pPr>
                <a:r>
                  <a:rPr lang="en-US" sz="200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/>
                  <a:t> are predictors selected via Lasso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D17849-3802-43E0-8946-0B1616ACB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8294"/>
                <a:ext cx="10515600" cy="4678669"/>
              </a:xfrm>
              <a:blipFill>
                <a:blip r:embed="rId2"/>
                <a:stretch>
                  <a:fillRect l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951901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01B38"/>
      </a:dk2>
      <a:lt2>
        <a:srgbClr val="E4E8E2"/>
      </a:lt2>
      <a:accent1>
        <a:srgbClr val="944DC3"/>
      </a:accent1>
      <a:accent2>
        <a:srgbClr val="503BB1"/>
      </a:accent2>
      <a:accent3>
        <a:srgbClr val="4D68C3"/>
      </a:accent3>
      <a:accent4>
        <a:srgbClr val="3B88B1"/>
      </a:accent4>
      <a:accent5>
        <a:srgbClr val="46B3AB"/>
      </a:accent5>
      <a:accent6>
        <a:srgbClr val="3BB178"/>
      </a:accent6>
      <a:hlink>
        <a:srgbClr val="338F9A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0019879-EFA4-7A42-83CE-A77CB342F040}">
  <we:reference id="wa104381909" version="3.1.0.0" store="en-US" storeType="OMEX"/>
  <we:alternateReferences>
    <we:reference id="wa104381909" version="3.1.0.0" store="WA10438190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{BEF0426F-5320-644A-9443-12874323088F}tf10001123</Template>
  <TotalTime>8</TotalTime>
  <Words>1246</Words>
  <Application>Microsoft Macintosh PowerPoint</Application>
  <PresentationFormat>Widescreen</PresentationFormat>
  <Paragraphs>149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AvenirNext LT Pro Medium</vt:lpstr>
      <vt:lpstr>Posterama</vt:lpstr>
      <vt:lpstr>Cambria Math</vt:lpstr>
      <vt:lpstr>Arial</vt:lpstr>
      <vt:lpstr>Avenir Next LT Pro</vt:lpstr>
      <vt:lpstr>ExploreVTI</vt:lpstr>
      <vt:lpstr>Out-of-Sample Return Predictability: A Quantile Combination Approach</vt:lpstr>
      <vt:lpstr>Table of Content</vt:lpstr>
      <vt:lpstr>Introduction</vt:lpstr>
      <vt:lpstr>Three Steps of PLQC Forecasting</vt:lpstr>
      <vt:lpstr>Notions and Definitions</vt:lpstr>
      <vt:lpstr>Notions and Definitions</vt:lpstr>
      <vt:lpstr>Methodology</vt:lpstr>
      <vt:lpstr>Estimator</vt:lpstr>
      <vt:lpstr>L1 Penalized Quantile Regression</vt:lpstr>
      <vt:lpstr>Alternative Interpretation</vt:lpstr>
      <vt:lpstr>Weights</vt:lpstr>
      <vt:lpstr>Empirical Results</vt:lpstr>
      <vt:lpstr>Model performance compared with benchmark models</vt:lpstr>
      <vt:lpstr>Quantile forecasting generates robust forecasts</vt:lpstr>
      <vt:lpstr>Bias-variance Decomposition of Error</vt:lpstr>
      <vt:lpstr>Weak predictors showcase benefits of using PLQC model</vt:lpstr>
      <vt:lpstr>Variables selected by Lasso</vt:lpstr>
      <vt:lpstr>Robustness Analysis</vt:lpstr>
      <vt:lpstr>PowerPoint Presentation</vt:lpstr>
      <vt:lpstr>PowerPoint Presentation</vt:lpstr>
      <vt:lpstr>PLQC models are built to handle partially and fully weak predictors across quantiles and over time</vt:lpstr>
      <vt:lpstr>Conclusion</vt:lpstr>
      <vt:lpstr>Appendix</vt:lpstr>
      <vt:lpstr>Variables selected for different quantiles over 1963-2013 period</vt:lpstr>
      <vt:lpstr>Out of sample premium forecasting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Harshvardhan .</dc:creator>
  <cp:lastModifiedBy>Harshvardhan .</cp:lastModifiedBy>
  <cp:revision>5</cp:revision>
  <dcterms:created xsi:type="dcterms:W3CDTF">2022-09-25T15:34:55Z</dcterms:created>
  <dcterms:modified xsi:type="dcterms:W3CDTF">2022-09-27T15:51:28Z</dcterms:modified>
</cp:coreProperties>
</file>